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3" r:id="rId3"/>
    <p:sldId id="305" r:id="rId4"/>
    <p:sldId id="257" r:id="rId5"/>
    <p:sldId id="258" r:id="rId6"/>
    <p:sldId id="259" r:id="rId7"/>
    <p:sldId id="307" r:id="rId8"/>
    <p:sldId id="308" r:id="rId9"/>
    <p:sldId id="314" r:id="rId10"/>
    <p:sldId id="315" r:id="rId11"/>
    <p:sldId id="318" r:id="rId12"/>
    <p:sldId id="320" r:id="rId13"/>
    <p:sldId id="321" r:id="rId14"/>
    <p:sldId id="322" r:id="rId15"/>
    <p:sldId id="324" r:id="rId16"/>
    <p:sldId id="327" r:id="rId17"/>
    <p:sldId id="328" r:id="rId18"/>
    <p:sldId id="329" r:id="rId19"/>
    <p:sldId id="330" r:id="rId20"/>
    <p:sldId id="331" r:id="rId21"/>
    <p:sldId id="333" r:id="rId22"/>
    <p:sldId id="334" r:id="rId23"/>
    <p:sldId id="335" r:id="rId24"/>
    <p:sldId id="336" r:id="rId25"/>
    <p:sldId id="337" r:id="rId26"/>
    <p:sldId id="272" r:id="rId2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584" autoAdjust="0"/>
  </p:normalViewPr>
  <p:slideViewPr>
    <p:cSldViewPr>
      <p:cViewPr>
        <p:scale>
          <a:sx n="48" d="100"/>
          <a:sy n="48" d="100"/>
        </p:scale>
        <p:origin x="-1315" y="-13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19/03/2014</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19/03/2014</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19/03/2014</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19/03/2014</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19/03/2014</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19/03/2014</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19/03/2014</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19/03/2014</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19/03/2014</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19/03/2014</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19/03/2014</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19/03/2014</a:t>
            </a:fld>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solidFill>
                  <a:prstClr val="black"/>
                </a:solidFill>
                <a:latin typeface="Arial" pitchFamily="34" charset="0"/>
                <a:cs typeface="Arial" pitchFamily="34" charset="0"/>
              </a:rPr>
              <a:t>UNIVERSIDAD AUTÓNOMA DEL ESTADO DE HIDALGO</a:t>
            </a:r>
          </a:p>
          <a:p>
            <a:pPr algn="ctr"/>
            <a:r>
              <a:rPr lang="es-MX" sz="2300" dirty="0" smtClean="0">
                <a:solidFill>
                  <a:prstClr val="black"/>
                </a:solidFill>
                <a:latin typeface="Arial" pitchFamily="34" charset="0"/>
                <a:cs typeface="Arial" pitchFamily="34" charset="0"/>
              </a:rPr>
              <a:t>ESCUELA SUPERIOR DE ZIMAPÁN</a:t>
            </a:r>
            <a:endParaRPr lang="es-MX" sz="2300" dirty="0">
              <a:solidFill>
                <a:prstClr val="black"/>
              </a:solidFill>
              <a:latin typeface="Arial" pitchFamily="34" charset="0"/>
              <a:cs typeface="Arial" pitchFamily="34" charset="0"/>
            </a:endParaRPr>
          </a:p>
        </p:txBody>
      </p:sp>
      <p:sp>
        <p:nvSpPr>
          <p:cNvPr id="7" name="6 CuadroTexto"/>
          <p:cNvSpPr txBox="1"/>
          <p:nvPr/>
        </p:nvSpPr>
        <p:spPr>
          <a:xfrm>
            <a:off x="1979712" y="2564904"/>
            <a:ext cx="5400600" cy="3539430"/>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en Derecho.</a:t>
            </a:r>
          </a:p>
          <a:p>
            <a:pPr algn="ctr"/>
            <a:endParaRPr lang="es-MX" sz="2800" b="1" dirty="0" smtClean="0">
              <a:solidFill>
                <a:prstClr val="black"/>
              </a:solidFill>
              <a:latin typeface="Arial" pitchFamily="34" charset="0"/>
              <a:cs typeface="Arial" pitchFamily="34" charset="0"/>
            </a:endParaRPr>
          </a:p>
          <a:p>
            <a:pPr algn="ctr"/>
            <a:r>
              <a:rPr lang="es-ES" sz="2800" b="1" dirty="0" smtClean="0">
                <a:solidFill>
                  <a:prstClr val="black"/>
                </a:solidFill>
                <a:latin typeface="Arial" pitchFamily="34" charset="0"/>
                <a:cs typeface="Arial" pitchFamily="34" charset="0"/>
              </a:rPr>
              <a:t>Tema:</a:t>
            </a:r>
            <a:r>
              <a:rPr lang="es-ES" sz="2800" b="1" dirty="0" smtClean="0">
                <a:latin typeface="Arial" panose="020B0604020202020204" pitchFamily="34" charset="0"/>
                <a:cs typeface="Arial" panose="020B0604020202020204" pitchFamily="34" charset="0"/>
              </a:rPr>
              <a:t> </a:t>
            </a:r>
            <a:r>
              <a:rPr lang="es-ES" sz="2800" b="1" dirty="0" smtClean="0">
                <a:latin typeface="Arial" panose="020B0604020202020204" pitchFamily="34" charset="0"/>
                <a:cs typeface="Arial" panose="020B0604020202020204" pitchFamily="34" charset="0"/>
              </a:rPr>
              <a:t>Requisitos para ser Notario </a:t>
            </a:r>
            <a:r>
              <a:rPr lang="es-ES" sz="2800" b="1" dirty="0" smtClean="0">
                <a:latin typeface="Arial" panose="020B0604020202020204" pitchFamily="34" charset="0"/>
                <a:cs typeface="Arial" panose="020B0604020202020204" pitchFamily="34" charset="0"/>
              </a:rPr>
              <a:t>Público.</a:t>
            </a:r>
            <a:endParaRPr lang="es-MX" sz="2800" b="1" dirty="0">
              <a:solidFill>
                <a:prstClr val="black"/>
              </a:solidFill>
              <a:latin typeface="Arial" pitchFamily="34" charset="0"/>
              <a:cs typeface="Arial" pitchFamily="34" charset="0"/>
            </a:endParaRPr>
          </a:p>
          <a:p>
            <a:pPr algn="ctr"/>
            <a:endParaRPr lang="es-MX" sz="2800" b="1" dirty="0" smtClean="0">
              <a:solidFill>
                <a:prstClr val="black"/>
              </a:solidFill>
              <a:latin typeface="Arial" pitchFamily="34" charset="0"/>
              <a:cs typeface="Arial" pitchFamily="34" charset="0"/>
            </a:endParaRPr>
          </a:p>
          <a:p>
            <a:pPr algn="ctr"/>
            <a:r>
              <a:rPr lang="es-MX" sz="2800" b="1" dirty="0" smtClean="0">
                <a:solidFill>
                  <a:prstClr val="black"/>
                </a:solidFill>
                <a:latin typeface="Arial" pitchFamily="34" charset="0"/>
                <a:cs typeface="Arial" pitchFamily="34" charset="0"/>
              </a:rPr>
              <a:t>Lic. Rosa Ortiz Hernández.</a:t>
            </a:r>
          </a:p>
          <a:p>
            <a:pPr algn="ctr"/>
            <a:endParaRPr lang="es-MX" sz="2800" b="1" dirty="0">
              <a:solidFill>
                <a:prstClr val="black"/>
              </a:solidFill>
              <a:latin typeface="Arial" pitchFamily="34" charset="0"/>
              <a:cs typeface="Arial" pitchFamily="34" charset="0"/>
            </a:endParaRPr>
          </a:p>
          <a:p>
            <a:pPr algn="ctr"/>
            <a:r>
              <a:rPr lang="es-MX" sz="2800" b="1" dirty="0" smtClean="0">
                <a:solidFill>
                  <a:prstClr val="black"/>
                </a:solidFill>
                <a:latin typeface="Arial" pitchFamily="34" charset="0"/>
                <a:cs typeface="Arial" pitchFamily="34" charset="0"/>
              </a:rPr>
              <a:t>Enero – Junio 2014</a:t>
            </a:r>
            <a:endParaRPr lang="es-MX" sz="28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05896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idx="1"/>
          </p:nvPr>
        </p:nvSpPr>
        <p:spPr/>
        <p:txBody>
          <a:bodyPr>
            <a:normAutofit fontScale="85000" lnSpcReduction="20000"/>
          </a:bodyPr>
          <a:lstStyle/>
          <a:p>
            <a:pPr algn="just"/>
            <a:r>
              <a:rPr lang="es-MX" sz="2400" dirty="0" smtClean="0">
                <a:latin typeface="Arial" panose="020B0604020202020204" pitchFamily="34" charset="0"/>
                <a:cs typeface="Arial" panose="020B0604020202020204" pitchFamily="34" charset="0"/>
              </a:rPr>
              <a:t>4.- Realizado </a:t>
            </a:r>
            <a:r>
              <a:rPr lang="es-MX" sz="2400" dirty="0">
                <a:latin typeface="Arial" panose="020B0604020202020204" pitchFamily="34" charset="0"/>
                <a:cs typeface="Arial" panose="020B0604020202020204" pitchFamily="34" charset="0"/>
              </a:rPr>
              <a:t>el estudio de la </a:t>
            </a:r>
            <a:r>
              <a:rPr lang="es-MX" sz="2400" dirty="0" smtClean="0">
                <a:latin typeface="Arial" panose="020B0604020202020204" pitchFamily="34" charset="0"/>
                <a:cs typeface="Arial" panose="020B0604020202020204" pitchFamily="34" charset="0"/>
              </a:rPr>
              <a:t>documentación presentada </a:t>
            </a:r>
            <a:r>
              <a:rPr lang="es-MX" sz="2400" dirty="0">
                <a:latin typeface="Arial" panose="020B0604020202020204" pitchFamily="34" charset="0"/>
                <a:cs typeface="Arial" panose="020B0604020202020204" pitchFamily="34" charset="0"/>
              </a:rPr>
              <a:t>por el solicitante y aprobada que fuere, se señalará día y hora </a:t>
            </a:r>
            <a:r>
              <a:rPr lang="es-MX" sz="2400" dirty="0" smtClean="0">
                <a:latin typeface="Arial" panose="020B0604020202020204" pitchFamily="34" charset="0"/>
                <a:cs typeface="Arial" panose="020B0604020202020204" pitchFamily="34" charset="0"/>
              </a:rPr>
              <a:t>para que </a:t>
            </a:r>
            <a:r>
              <a:rPr lang="es-MX" sz="2400" dirty="0">
                <a:latin typeface="Arial" panose="020B0604020202020204" pitchFamily="34" charset="0"/>
                <a:cs typeface="Arial" panose="020B0604020202020204" pitchFamily="34" charset="0"/>
              </a:rPr>
              <a:t>tenga lugar el examen de oposición</a:t>
            </a:r>
            <a:r>
              <a:rPr lang="es-MX" sz="2400" dirty="0" smtClean="0">
                <a:latin typeface="Arial" panose="020B0604020202020204" pitchFamily="34" charset="0"/>
                <a:cs typeface="Arial" panose="020B0604020202020204" pitchFamily="34" charset="0"/>
              </a:rPr>
              <a:t>.</a:t>
            </a:r>
          </a:p>
          <a:p>
            <a:pPr algn="just"/>
            <a:endParaRPr lang="es-MX" sz="2400" dirty="0" smtClean="0">
              <a:latin typeface="Arial" panose="020B0604020202020204" pitchFamily="34" charset="0"/>
              <a:cs typeface="Arial" panose="020B0604020202020204" pitchFamily="34" charset="0"/>
            </a:endParaRPr>
          </a:p>
          <a:p>
            <a:pPr algn="just"/>
            <a:r>
              <a:rPr lang="es-MX" sz="2400" dirty="0" smtClean="0">
                <a:latin typeface="Arial" panose="020B0604020202020204" pitchFamily="34" charset="0"/>
                <a:cs typeface="Arial" panose="020B0604020202020204" pitchFamily="34" charset="0"/>
              </a:rPr>
              <a:t>5</a:t>
            </a:r>
            <a:r>
              <a:rPr lang="es-MX" sz="2400" dirty="0" smtClean="0">
                <a:latin typeface="Arial" panose="020B0604020202020204" pitchFamily="34" charset="0"/>
                <a:cs typeface="Arial" panose="020B0604020202020204" pitchFamily="34" charset="0"/>
              </a:rPr>
              <a:t>.- </a:t>
            </a:r>
            <a:r>
              <a:rPr lang="es-MX" sz="2400" dirty="0">
                <a:latin typeface="Arial" panose="020B0604020202020204" pitchFamily="34" charset="0"/>
                <a:cs typeface="Arial" panose="020B0604020202020204" pitchFamily="34" charset="0"/>
              </a:rPr>
              <a:t>Los </a:t>
            </a:r>
            <a:r>
              <a:rPr lang="es-MX" sz="2400" dirty="0" smtClean="0">
                <a:latin typeface="Arial" panose="020B0604020202020204" pitchFamily="34" charset="0"/>
                <a:cs typeface="Arial" panose="020B0604020202020204" pitchFamily="34" charset="0"/>
              </a:rPr>
              <a:t>interesados deberán </a:t>
            </a:r>
            <a:r>
              <a:rPr lang="es-MX" sz="2400" dirty="0">
                <a:latin typeface="Arial" panose="020B0604020202020204" pitchFamily="34" charset="0"/>
                <a:cs typeface="Arial" panose="020B0604020202020204" pitchFamily="34" charset="0"/>
              </a:rPr>
              <a:t>cubrir la cuota que por concepto de examen fijen las </a:t>
            </a:r>
            <a:r>
              <a:rPr lang="es-MX" sz="2400" dirty="0" smtClean="0">
                <a:latin typeface="Arial" panose="020B0604020202020204" pitchFamily="34" charset="0"/>
                <a:cs typeface="Arial" panose="020B0604020202020204" pitchFamily="34" charset="0"/>
              </a:rPr>
              <a:t>disposiciones fiscales </a:t>
            </a:r>
            <a:r>
              <a:rPr lang="es-MX" sz="2400" dirty="0">
                <a:latin typeface="Arial" panose="020B0604020202020204" pitchFamily="34" charset="0"/>
                <a:cs typeface="Arial" panose="020B0604020202020204" pitchFamily="34" charset="0"/>
              </a:rPr>
              <a:t>vigentes en el Estado</a:t>
            </a:r>
            <a:r>
              <a:rPr lang="es-MX" sz="2400" dirty="0" smtClean="0">
                <a:latin typeface="Arial" panose="020B0604020202020204" pitchFamily="34" charset="0"/>
                <a:cs typeface="Arial" panose="020B0604020202020204" pitchFamily="34" charset="0"/>
              </a:rPr>
              <a:t>.</a:t>
            </a:r>
          </a:p>
          <a:p>
            <a:pPr algn="just"/>
            <a:endParaRPr lang="es-MX" sz="2400" dirty="0" smtClean="0">
              <a:latin typeface="Arial" panose="020B0604020202020204" pitchFamily="34" charset="0"/>
              <a:cs typeface="Arial" panose="020B0604020202020204" pitchFamily="34" charset="0"/>
            </a:endParaRPr>
          </a:p>
          <a:p>
            <a:pPr algn="just"/>
            <a:r>
              <a:rPr lang="es-MX" sz="2400" dirty="0" smtClean="0">
                <a:latin typeface="Arial" panose="020B0604020202020204" pitchFamily="34" charset="0"/>
                <a:cs typeface="Arial" panose="020B0604020202020204" pitchFamily="34" charset="0"/>
              </a:rPr>
              <a:t>6</a:t>
            </a:r>
            <a:r>
              <a:rPr lang="es-MX" sz="2400" dirty="0">
                <a:latin typeface="Arial" panose="020B0604020202020204" pitchFamily="34" charset="0"/>
                <a:cs typeface="Arial" panose="020B0604020202020204" pitchFamily="34" charset="0"/>
              </a:rPr>
              <a:t>.- Presentan el examen teórico y práctico, en día, hora y lugar señalado.</a:t>
            </a:r>
          </a:p>
          <a:p>
            <a:pPr algn="just"/>
            <a:endParaRPr lang="es-MX" sz="2400" dirty="0" smtClean="0">
              <a:latin typeface="Arial" panose="020B0604020202020204" pitchFamily="34" charset="0"/>
              <a:cs typeface="Arial" panose="020B0604020202020204" pitchFamily="34" charset="0"/>
            </a:endParaRPr>
          </a:p>
          <a:p>
            <a:pPr algn="just"/>
            <a:r>
              <a:rPr lang="es-MX" sz="2400" dirty="0" smtClean="0">
                <a:latin typeface="Arial" panose="020B0604020202020204" pitchFamily="34" charset="0"/>
                <a:cs typeface="Arial" panose="020B0604020202020204" pitchFamily="34" charset="0"/>
              </a:rPr>
              <a:t>7</a:t>
            </a:r>
            <a:r>
              <a:rPr lang="es-MX" sz="2400" dirty="0">
                <a:latin typeface="Arial" panose="020B0604020202020204" pitchFamily="34" charset="0"/>
                <a:cs typeface="Arial" panose="020B0604020202020204" pitchFamily="34" charset="0"/>
              </a:rPr>
              <a:t>.- Se emiten resultados.</a:t>
            </a:r>
          </a:p>
          <a:p>
            <a:pPr algn="just"/>
            <a:endParaRPr lang="es-MX" sz="2400" dirty="0" smtClean="0">
              <a:latin typeface="Arial" panose="020B0604020202020204" pitchFamily="34" charset="0"/>
              <a:cs typeface="Arial" panose="020B0604020202020204" pitchFamily="34" charset="0"/>
            </a:endParaRPr>
          </a:p>
          <a:p>
            <a:pPr algn="just"/>
            <a:r>
              <a:rPr lang="es-MX" sz="2400" dirty="0" smtClean="0">
                <a:latin typeface="Arial" panose="020B0604020202020204" pitchFamily="34" charset="0"/>
                <a:cs typeface="Arial" panose="020B0604020202020204" pitchFamily="34" charset="0"/>
              </a:rPr>
              <a:t>8</a:t>
            </a:r>
            <a:r>
              <a:rPr lang="es-MX" sz="2400" dirty="0">
                <a:latin typeface="Arial" panose="020B0604020202020204" pitchFamily="34" charset="0"/>
                <a:cs typeface="Arial" panose="020B0604020202020204" pitchFamily="34" charset="0"/>
              </a:rPr>
              <a:t>.- Se otorga la patente</a:t>
            </a:r>
          </a:p>
          <a:p>
            <a:pPr algn="just"/>
            <a:endParaRPr lang="es-MX" sz="2400" dirty="0">
              <a:latin typeface="Arial" panose="020B0604020202020204" pitchFamily="34" charset="0"/>
              <a:cs typeface="Arial" panose="020B0604020202020204" pitchFamily="34" charset="0"/>
            </a:endParaRPr>
          </a:p>
          <a:p>
            <a:pPr marL="0" indent="0" algn="just">
              <a:buNone/>
            </a:pPr>
            <a:r>
              <a:rPr lang="es-MX" sz="2400" dirty="0">
                <a:latin typeface="Arial" panose="020B0604020202020204" pitchFamily="34" charset="0"/>
                <a:cs typeface="Arial" panose="020B0604020202020204" pitchFamily="34" charset="0"/>
              </a:rPr>
              <a:t> </a:t>
            </a:r>
          </a:p>
          <a:p>
            <a:pPr algn="just"/>
            <a:endParaRPr lang="es-MX" sz="2400" dirty="0">
              <a:latin typeface="Arial" panose="020B0604020202020204" pitchFamily="34" charset="0"/>
              <a:cs typeface="Arial" panose="020B0604020202020204" pitchFamily="34" charset="0"/>
            </a:endParaRPr>
          </a:p>
        </p:txBody>
      </p:sp>
      <p:sp>
        <p:nvSpPr>
          <p:cNvPr id="4" name="3 Título"/>
          <p:cNvSpPr>
            <a:spLocks noGrp="1"/>
          </p:cNvSpPr>
          <p:nvPr>
            <p:ph type="title"/>
          </p:nvPr>
        </p:nvSpPr>
        <p:spPr/>
        <p:txBody>
          <a:bodyPr/>
          <a:lstStyle/>
          <a:p>
            <a:endParaRPr lang="es-MX" dirty="0"/>
          </a:p>
        </p:txBody>
      </p:sp>
    </p:spTree>
    <p:extLst>
      <p:ext uri="{BB962C8B-B14F-4D97-AF65-F5344CB8AC3E}">
        <p14:creationId xmlns:p14="http://schemas.microsoft.com/office/powerpoint/2010/main" val="34628269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algn="just"/>
            <a:r>
              <a:rPr lang="es-MX" sz="2000" dirty="0" smtClean="0">
                <a:latin typeface="Arial" panose="020B0604020202020204" pitchFamily="34" charset="0"/>
                <a:cs typeface="Arial" panose="020B0604020202020204" pitchFamily="34" charset="0"/>
              </a:rPr>
              <a:t>Se </a:t>
            </a:r>
            <a:r>
              <a:rPr lang="es-MX" sz="2000" dirty="0">
                <a:latin typeface="Arial" panose="020B0604020202020204" pitchFamily="34" charset="0"/>
                <a:cs typeface="Arial" panose="020B0604020202020204" pitchFamily="34" charset="0"/>
              </a:rPr>
              <a:t>integrará por cinco </a:t>
            </a:r>
            <a:r>
              <a:rPr lang="es-MX" sz="2000" dirty="0" smtClean="0">
                <a:latin typeface="Arial" panose="020B0604020202020204" pitchFamily="34" charset="0"/>
                <a:cs typeface="Arial" panose="020B0604020202020204" pitchFamily="34" charset="0"/>
              </a:rPr>
              <a:t>miembros propietarios </a:t>
            </a:r>
            <a:r>
              <a:rPr lang="es-MX" sz="2000" dirty="0">
                <a:latin typeface="Arial" panose="020B0604020202020204" pitchFamily="34" charset="0"/>
                <a:cs typeface="Arial" panose="020B0604020202020204" pitchFamily="34" charset="0"/>
              </a:rPr>
              <a:t>y sus suplentes, todos Licenciados en Derecho:</a:t>
            </a:r>
          </a:p>
          <a:p>
            <a:pPr algn="just"/>
            <a:endParaRPr lang="es-MX" sz="2000" dirty="0" smtClean="0">
              <a:latin typeface="Arial" panose="020B0604020202020204" pitchFamily="34" charset="0"/>
              <a:cs typeface="Arial" panose="020B0604020202020204" pitchFamily="34" charset="0"/>
            </a:endParaRPr>
          </a:p>
          <a:p>
            <a:pPr algn="just"/>
            <a:r>
              <a:rPr lang="es-MX" sz="2000" dirty="0" smtClean="0">
                <a:latin typeface="Arial" panose="020B0604020202020204" pitchFamily="34" charset="0"/>
                <a:cs typeface="Arial" panose="020B0604020202020204" pitchFamily="34" charset="0"/>
              </a:rPr>
              <a:t>I</a:t>
            </a:r>
            <a:r>
              <a:rPr lang="es-MX" sz="2000" dirty="0">
                <a:latin typeface="Arial" panose="020B0604020202020204" pitchFamily="34" charset="0"/>
                <a:cs typeface="Arial" panose="020B0604020202020204" pitchFamily="34" charset="0"/>
              </a:rPr>
              <a:t>.- Un representante del </a:t>
            </a:r>
            <a:r>
              <a:rPr lang="es-MX" sz="2000" dirty="0" smtClean="0">
                <a:latin typeface="Arial" panose="020B0604020202020204" pitchFamily="34" charset="0"/>
                <a:cs typeface="Arial" panose="020B0604020202020204" pitchFamily="34" charset="0"/>
              </a:rPr>
              <a:t>Ejecutivo;</a:t>
            </a:r>
          </a:p>
          <a:p>
            <a:pPr algn="just"/>
            <a:r>
              <a:rPr lang="es-MX" sz="2000" dirty="0" smtClean="0">
                <a:latin typeface="Arial" panose="020B0604020202020204" pitchFamily="34" charset="0"/>
                <a:cs typeface="Arial" panose="020B0604020202020204" pitchFamily="34" charset="0"/>
              </a:rPr>
              <a:t>II</a:t>
            </a:r>
            <a:r>
              <a:rPr lang="es-MX" sz="2000" dirty="0">
                <a:latin typeface="Arial" panose="020B0604020202020204" pitchFamily="34" charset="0"/>
                <a:cs typeface="Arial" panose="020B0604020202020204" pitchFamily="34" charset="0"/>
              </a:rPr>
              <a:t>.- Un representante de la Secretaría;</a:t>
            </a:r>
          </a:p>
          <a:p>
            <a:pPr algn="just"/>
            <a:r>
              <a:rPr lang="es-MX" sz="2000" dirty="0">
                <a:latin typeface="Arial" panose="020B0604020202020204" pitchFamily="34" charset="0"/>
                <a:cs typeface="Arial" panose="020B0604020202020204" pitchFamily="34" charset="0"/>
              </a:rPr>
              <a:t>III.- El Presidente del Colegio de Notarios; y</a:t>
            </a:r>
          </a:p>
          <a:p>
            <a:pPr algn="just"/>
            <a:r>
              <a:rPr lang="es-MX" sz="2000" dirty="0">
                <a:latin typeface="Arial" panose="020B0604020202020204" pitchFamily="34" charset="0"/>
                <a:cs typeface="Arial" panose="020B0604020202020204" pitchFamily="34" charset="0"/>
              </a:rPr>
              <a:t>IV.- Dos Notarios Públicos que nombrara el Colegio.</a:t>
            </a:r>
          </a:p>
          <a:p>
            <a:pPr algn="just"/>
            <a:r>
              <a:rPr lang="es-MX" sz="2000" dirty="0">
                <a:latin typeface="Arial" panose="020B0604020202020204" pitchFamily="34" charset="0"/>
                <a:cs typeface="Arial" panose="020B0604020202020204" pitchFamily="34" charset="0"/>
              </a:rPr>
              <a:t>Será Presidente del Jurado el representante del Ejecutivo y desempeñara </a:t>
            </a:r>
            <a:r>
              <a:rPr lang="es-MX" sz="2000" dirty="0" smtClean="0">
                <a:latin typeface="Arial" panose="020B0604020202020204" pitchFamily="34" charset="0"/>
                <a:cs typeface="Arial" panose="020B0604020202020204" pitchFamily="34" charset="0"/>
              </a:rPr>
              <a:t>las funciones </a:t>
            </a:r>
            <a:r>
              <a:rPr lang="es-MX" sz="2000" dirty="0">
                <a:latin typeface="Arial" panose="020B0604020202020204" pitchFamily="34" charset="0"/>
                <a:cs typeface="Arial" panose="020B0604020202020204" pitchFamily="34" charset="0"/>
              </a:rPr>
              <a:t>de Secretario, el Presidente del Colegio.</a:t>
            </a:r>
          </a:p>
        </p:txBody>
      </p:sp>
      <p:sp>
        <p:nvSpPr>
          <p:cNvPr id="3" name="2 Título"/>
          <p:cNvSpPr>
            <a:spLocks noGrp="1"/>
          </p:cNvSpPr>
          <p:nvPr>
            <p:ph type="title"/>
          </p:nvPr>
        </p:nvSpPr>
        <p:spPr/>
        <p:txBody>
          <a:bodyPr/>
          <a:lstStyle/>
          <a:p>
            <a:r>
              <a:rPr lang="es-MX" dirty="0" smtClean="0"/>
              <a:t>Jurado.</a:t>
            </a:r>
            <a:endParaRPr lang="es-MX" dirty="0"/>
          </a:p>
        </p:txBody>
      </p:sp>
    </p:spTree>
    <p:extLst>
      <p:ext uri="{BB962C8B-B14F-4D97-AF65-F5344CB8AC3E}">
        <p14:creationId xmlns:p14="http://schemas.microsoft.com/office/powerpoint/2010/main" val="26536770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algn="just"/>
            <a:endParaRPr lang="es-MX" sz="2400" dirty="0" smtClean="0">
              <a:latin typeface="Arial" panose="020B0604020202020204" pitchFamily="34" charset="0"/>
              <a:cs typeface="Arial" panose="020B0604020202020204" pitchFamily="34" charset="0"/>
            </a:endParaRPr>
          </a:p>
          <a:p>
            <a:pPr algn="just"/>
            <a:r>
              <a:rPr lang="es-MX" sz="2400" dirty="0" smtClean="0">
                <a:latin typeface="Arial" panose="020B0604020202020204" pitchFamily="34" charset="0"/>
                <a:cs typeface="Arial" panose="020B0604020202020204" pitchFamily="34" charset="0"/>
              </a:rPr>
              <a:t>Consistirá </a:t>
            </a:r>
            <a:r>
              <a:rPr lang="es-MX" sz="2400" dirty="0">
                <a:latin typeface="Arial" panose="020B0604020202020204" pitchFamily="34" charset="0"/>
                <a:cs typeface="Arial" panose="020B0604020202020204" pitchFamily="34" charset="0"/>
              </a:rPr>
              <a:t>en la redacción de un </a:t>
            </a:r>
            <a:r>
              <a:rPr lang="es-MX" sz="2400" dirty="0" smtClean="0">
                <a:latin typeface="Arial" panose="020B0604020202020204" pitchFamily="34" charset="0"/>
                <a:cs typeface="Arial" panose="020B0604020202020204" pitchFamily="34" charset="0"/>
              </a:rPr>
              <a:t>instrumento notarial</a:t>
            </a:r>
            <a:r>
              <a:rPr lang="es-MX" sz="2400" dirty="0">
                <a:latin typeface="Arial" panose="020B0604020202020204" pitchFamily="34" charset="0"/>
                <a:cs typeface="Arial" panose="020B0604020202020204" pitchFamily="34" charset="0"/>
              </a:rPr>
              <a:t>, cuyo tema será sorteado de veinte propuestos por el Colegio y </a:t>
            </a:r>
            <a:r>
              <a:rPr lang="es-MX" sz="2400" dirty="0" smtClean="0">
                <a:latin typeface="Arial" panose="020B0604020202020204" pitchFamily="34" charset="0"/>
                <a:cs typeface="Arial" panose="020B0604020202020204" pitchFamily="34" charset="0"/>
              </a:rPr>
              <a:t>aprobado por </a:t>
            </a:r>
            <a:r>
              <a:rPr lang="es-MX" sz="2400" dirty="0">
                <a:latin typeface="Arial" panose="020B0604020202020204" pitchFamily="34" charset="0"/>
                <a:cs typeface="Arial" panose="020B0604020202020204" pitchFamily="34" charset="0"/>
              </a:rPr>
              <a:t>la </a:t>
            </a:r>
            <a:r>
              <a:rPr lang="es-MX" sz="2400" dirty="0" smtClean="0">
                <a:latin typeface="Arial" panose="020B0604020202020204" pitchFamily="34" charset="0"/>
                <a:cs typeface="Arial" panose="020B0604020202020204" pitchFamily="34" charset="0"/>
              </a:rPr>
              <a:t>Secretaría de gobierno.</a:t>
            </a:r>
          </a:p>
          <a:p>
            <a:pPr algn="just"/>
            <a:endParaRPr lang="es-MX" sz="2400" dirty="0">
              <a:latin typeface="Arial" panose="020B0604020202020204" pitchFamily="34" charset="0"/>
              <a:cs typeface="Arial" panose="020B0604020202020204" pitchFamily="34" charset="0"/>
            </a:endParaRPr>
          </a:p>
          <a:p>
            <a:pPr algn="just"/>
            <a:r>
              <a:rPr lang="es-MX" sz="2400" dirty="0" smtClean="0">
                <a:latin typeface="Arial" panose="020B0604020202020204" pitchFamily="34" charset="0"/>
                <a:cs typeface="Arial" panose="020B0604020202020204" pitchFamily="34" charset="0"/>
              </a:rPr>
              <a:t>Los </a:t>
            </a:r>
            <a:r>
              <a:rPr lang="es-MX" sz="2400" dirty="0">
                <a:latin typeface="Arial" panose="020B0604020202020204" pitchFamily="34" charset="0"/>
                <a:cs typeface="Arial" panose="020B0604020202020204" pitchFamily="34" charset="0"/>
              </a:rPr>
              <a:t>temas serán de los más complejos de la práctica notarial </a:t>
            </a:r>
            <a:r>
              <a:rPr lang="es-MX" sz="2400" dirty="0" smtClean="0">
                <a:latin typeface="Arial" panose="020B0604020202020204" pitchFamily="34" charset="0"/>
                <a:cs typeface="Arial" panose="020B0604020202020204" pitchFamily="34" charset="0"/>
              </a:rPr>
              <a:t>y se </a:t>
            </a:r>
            <a:r>
              <a:rPr lang="es-MX" sz="2400" dirty="0">
                <a:latin typeface="Arial" panose="020B0604020202020204" pitchFamily="34" charset="0"/>
                <a:cs typeface="Arial" panose="020B0604020202020204" pitchFamily="34" charset="0"/>
              </a:rPr>
              <a:t>distribuirán en sobres cerrados y sellados.</a:t>
            </a:r>
          </a:p>
          <a:p>
            <a:pPr algn="just"/>
            <a:endParaRPr lang="es-MX" dirty="0" smtClean="0"/>
          </a:p>
        </p:txBody>
      </p:sp>
      <p:sp>
        <p:nvSpPr>
          <p:cNvPr id="3" name="2 Título"/>
          <p:cNvSpPr>
            <a:spLocks noGrp="1"/>
          </p:cNvSpPr>
          <p:nvPr>
            <p:ph type="title"/>
          </p:nvPr>
        </p:nvSpPr>
        <p:spPr/>
        <p:txBody>
          <a:bodyPr/>
          <a:lstStyle/>
          <a:p>
            <a:r>
              <a:rPr lang="es-MX" dirty="0" smtClean="0"/>
              <a:t>Prueba práctica</a:t>
            </a:r>
            <a:endParaRPr lang="es-MX" dirty="0"/>
          </a:p>
        </p:txBody>
      </p:sp>
    </p:spTree>
    <p:extLst>
      <p:ext uri="{BB962C8B-B14F-4D97-AF65-F5344CB8AC3E}">
        <p14:creationId xmlns:p14="http://schemas.microsoft.com/office/powerpoint/2010/main" val="4297256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algn="just"/>
            <a:r>
              <a:rPr lang="es-MX" sz="2200" dirty="0">
                <a:latin typeface="Arial" panose="020B0604020202020204" pitchFamily="34" charset="0"/>
                <a:cs typeface="Arial" panose="020B0604020202020204" pitchFamily="34" charset="0"/>
              </a:rPr>
              <a:t>En presencia del jurado, cada aspirante elegirá uno de los sobres </a:t>
            </a:r>
            <a:r>
              <a:rPr lang="es-MX" sz="2200" dirty="0" smtClean="0">
                <a:latin typeface="Arial" panose="020B0604020202020204" pitchFamily="34" charset="0"/>
                <a:cs typeface="Arial" panose="020B0604020202020204" pitchFamily="34" charset="0"/>
              </a:rPr>
              <a:t>(cerrado y sellado) que </a:t>
            </a:r>
            <a:r>
              <a:rPr lang="es-MX" sz="2200" dirty="0">
                <a:latin typeface="Arial" panose="020B0604020202020204" pitchFamily="34" charset="0"/>
                <a:cs typeface="Arial" panose="020B0604020202020204" pitchFamily="34" charset="0"/>
              </a:rPr>
              <a:t>guardan los temas</a:t>
            </a:r>
            <a:r>
              <a:rPr lang="es-MX" sz="2200" dirty="0" smtClean="0">
                <a:latin typeface="Arial" panose="020B0604020202020204" pitchFamily="34" charset="0"/>
                <a:cs typeface="Arial" panose="020B0604020202020204" pitchFamily="34" charset="0"/>
              </a:rPr>
              <a:t>.</a:t>
            </a:r>
          </a:p>
          <a:p>
            <a:pPr algn="just"/>
            <a:endParaRPr lang="es-MX" sz="2200" dirty="0">
              <a:latin typeface="Arial" panose="020B0604020202020204" pitchFamily="34" charset="0"/>
              <a:cs typeface="Arial" panose="020B0604020202020204" pitchFamily="34" charset="0"/>
            </a:endParaRPr>
          </a:p>
          <a:p>
            <a:pPr algn="just"/>
            <a:r>
              <a:rPr lang="es-MX" sz="2200" dirty="0" smtClean="0">
                <a:latin typeface="Arial" panose="020B0604020202020204" pitchFamily="34" charset="0"/>
                <a:cs typeface="Arial" panose="020B0604020202020204" pitchFamily="34" charset="0"/>
              </a:rPr>
              <a:t>A </a:t>
            </a:r>
            <a:r>
              <a:rPr lang="es-MX" sz="2200" dirty="0">
                <a:latin typeface="Arial" panose="020B0604020202020204" pitchFamily="34" charset="0"/>
                <a:cs typeface="Arial" panose="020B0604020202020204" pitchFamily="34" charset="0"/>
              </a:rPr>
              <a:t>continuación desarrollará el tema sorteado en forma separada y sólo con el auxilio de una mecanógrafa, bajo la vigilancia permanente de los representantes indicados ante los que se haya hecho el sorteo.</a:t>
            </a:r>
          </a:p>
          <a:p>
            <a:pPr algn="just"/>
            <a:endParaRPr lang="es-MX" sz="2200" dirty="0" smtClean="0">
              <a:latin typeface="Arial" panose="020B0604020202020204" pitchFamily="34" charset="0"/>
              <a:cs typeface="Arial" panose="020B0604020202020204" pitchFamily="34" charset="0"/>
            </a:endParaRPr>
          </a:p>
          <a:p>
            <a:pPr algn="just"/>
            <a:r>
              <a:rPr lang="es-MX" sz="2200" dirty="0" smtClean="0">
                <a:latin typeface="Arial" panose="020B0604020202020204" pitchFamily="34" charset="0"/>
                <a:cs typeface="Arial" panose="020B0604020202020204" pitchFamily="34" charset="0"/>
              </a:rPr>
              <a:t>Al </a:t>
            </a:r>
            <a:r>
              <a:rPr lang="es-MX" sz="2200" dirty="0">
                <a:latin typeface="Arial" panose="020B0604020202020204" pitchFamily="34" charset="0"/>
                <a:cs typeface="Arial" panose="020B0604020202020204" pitchFamily="34" charset="0"/>
              </a:rPr>
              <a:t>concluirse el término, los responsables de la vigilancia de la prueba recogerán los trabajos hechos, los colocarán en sobres que serán cerrados, firmados por ellos y por los sustentantes y se entregaran al Secretario del Jurado.</a:t>
            </a:r>
          </a:p>
          <a:p>
            <a:endParaRPr lang="es-MX" dirty="0"/>
          </a:p>
        </p:txBody>
      </p:sp>
      <p:sp>
        <p:nvSpPr>
          <p:cNvPr id="3" name="2 Título"/>
          <p:cNvSpPr>
            <a:spLocks noGrp="1"/>
          </p:cNvSpPr>
          <p:nvPr>
            <p:ph type="title"/>
          </p:nvPr>
        </p:nvSpPr>
        <p:spPr/>
        <p:txBody>
          <a:bodyPr/>
          <a:lstStyle/>
          <a:p>
            <a:r>
              <a:rPr lang="es-MX" dirty="0" smtClean="0"/>
              <a:t>Procedimiento.</a:t>
            </a:r>
            <a:endParaRPr lang="es-MX" dirty="0"/>
          </a:p>
        </p:txBody>
      </p:sp>
    </p:spTree>
    <p:extLst>
      <p:ext uri="{BB962C8B-B14F-4D97-AF65-F5344CB8AC3E}">
        <p14:creationId xmlns:p14="http://schemas.microsoft.com/office/powerpoint/2010/main" val="10314216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lgn="just"/>
            <a:endParaRPr lang="es-MX" dirty="0" smtClean="0"/>
          </a:p>
          <a:p>
            <a:pPr algn="just"/>
            <a:endParaRPr lang="es-MX" dirty="0"/>
          </a:p>
          <a:p>
            <a:pPr algn="just"/>
            <a:r>
              <a:rPr lang="es-MX" dirty="0" smtClean="0"/>
              <a:t>Para </a:t>
            </a:r>
            <a:r>
              <a:rPr lang="es-MX" dirty="0"/>
              <a:t>el efecto dispondrán de cinco horas corridas.</a:t>
            </a:r>
          </a:p>
        </p:txBody>
      </p:sp>
      <p:sp>
        <p:nvSpPr>
          <p:cNvPr id="3" name="2 Título"/>
          <p:cNvSpPr>
            <a:spLocks noGrp="1"/>
          </p:cNvSpPr>
          <p:nvPr>
            <p:ph type="title"/>
          </p:nvPr>
        </p:nvSpPr>
        <p:spPr/>
        <p:txBody>
          <a:bodyPr/>
          <a:lstStyle/>
          <a:p>
            <a:r>
              <a:rPr lang="es-MX" dirty="0" smtClean="0"/>
              <a:t>Tiempo.</a:t>
            </a:r>
            <a:endParaRPr lang="es-MX" dirty="0"/>
          </a:p>
        </p:txBody>
      </p:sp>
    </p:spTree>
    <p:extLst>
      <p:ext uri="{BB962C8B-B14F-4D97-AF65-F5344CB8AC3E}">
        <p14:creationId xmlns:p14="http://schemas.microsoft.com/office/powerpoint/2010/main" val="18197566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idx="1"/>
          </p:nvPr>
        </p:nvSpPr>
        <p:spPr/>
        <p:txBody>
          <a:bodyPr>
            <a:normAutofit fontScale="92500"/>
          </a:bodyPr>
          <a:lstStyle/>
          <a:p>
            <a:pPr algn="just"/>
            <a:r>
              <a:rPr lang="es-MX" sz="2400" dirty="0">
                <a:latin typeface="Arial" panose="020B0604020202020204" pitchFamily="34" charset="0"/>
                <a:cs typeface="Arial" panose="020B0604020202020204" pitchFamily="34" charset="0"/>
              </a:rPr>
              <a:t>La prueba teórica será pública, se efectuará el día, hora y en </a:t>
            </a:r>
            <a:r>
              <a:rPr lang="es-MX" sz="2400" dirty="0" smtClean="0">
                <a:latin typeface="Arial" panose="020B0604020202020204" pitchFamily="34" charset="0"/>
                <a:cs typeface="Arial" panose="020B0604020202020204" pitchFamily="34" charset="0"/>
              </a:rPr>
              <a:t>el local </a:t>
            </a:r>
            <a:r>
              <a:rPr lang="es-MX" sz="2400" dirty="0">
                <a:latin typeface="Arial" panose="020B0604020202020204" pitchFamily="34" charset="0"/>
                <a:cs typeface="Arial" panose="020B0604020202020204" pitchFamily="34" charset="0"/>
              </a:rPr>
              <a:t>que previamente haya sido señalado por la Secretaría. </a:t>
            </a:r>
            <a:endParaRPr lang="es-MX" sz="2400" dirty="0" smtClean="0">
              <a:latin typeface="Arial" panose="020B0604020202020204" pitchFamily="34" charset="0"/>
              <a:cs typeface="Arial" panose="020B0604020202020204" pitchFamily="34" charset="0"/>
            </a:endParaRPr>
          </a:p>
          <a:p>
            <a:pPr algn="just"/>
            <a:endParaRPr lang="es-MX" sz="2400" dirty="0" smtClean="0">
              <a:latin typeface="Arial" panose="020B0604020202020204" pitchFamily="34" charset="0"/>
              <a:cs typeface="Arial" panose="020B0604020202020204" pitchFamily="34" charset="0"/>
            </a:endParaRPr>
          </a:p>
          <a:p>
            <a:pPr algn="just"/>
            <a:r>
              <a:rPr lang="es-MX" sz="2400" dirty="0" smtClean="0">
                <a:latin typeface="Arial" panose="020B0604020202020204" pitchFamily="34" charset="0"/>
                <a:cs typeface="Arial" panose="020B0604020202020204" pitchFamily="34" charset="0"/>
              </a:rPr>
              <a:t>Los </a:t>
            </a:r>
            <a:r>
              <a:rPr lang="es-MX" sz="2400" dirty="0">
                <a:latin typeface="Arial" panose="020B0604020202020204" pitchFamily="34" charset="0"/>
                <a:cs typeface="Arial" panose="020B0604020202020204" pitchFamily="34" charset="0"/>
              </a:rPr>
              <a:t>aspirantes </a:t>
            </a:r>
            <a:r>
              <a:rPr lang="es-MX" sz="2400" dirty="0" smtClean="0">
                <a:latin typeface="Arial" panose="020B0604020202020204" pitchFamily="34" charset="0"/>
                <a:cs typeface="Arial" panose="020B0604020202020204" pitchFamily="34" charset="0"/>
              </a:rPr>
              <a:t>serán examinados </a:t>
            </a:r>
            <a:r>
              <a:rPr lang="es-MX" sz="2400" dirty="0">
                <a:latin typeface="Arial" panose="020B0604020202020204" pitchFamily="34" charset="0"/>
                <a:cs typeface="Arial" panose="020B0604020202020204" pitchFamily="34" charset="0"/>
              </a:rPr>
              <a:t>sucesivamente en el orden en que hayan presentado su solicitud</a:t>
            </a:r>
            <a:r>
              <a:rPr lang="es-MX" sz="2400" dirty="0" smtClean="0">
                <a:latin typeface="Arial" panose="020B0604020202020204" pitchFamily="34" charset="0"/>
                <a:cs typeface="Arial" panose="020B0604020202020204" pitchFamily="34" charset="0"/>
              </a:rPr>
              <a:t>.</a:t>
            </a:r>
          </a:p>
          <a:p>
            <a:pPr algn="just"/>
            <a:endParaRPr lang="es-MX" sz="2400" dirty="0" smtClean="0">
              <a:latin typeface="Arial" panose="020B0604020202020204" pitchFamily="34" charset="0"/>
              <a:cs typeface="Arial" panose="020B0604020202020204" pitchFamily="34" charset="0"/>
            </a:endParaRPr>
          </a:p>
          <a:p>
            <a:pPr algn="just"/>
            <a:r>
              <a:rPr lang="es-MX" sz="2400" dirty="0">
                <a:latin typeface="Arial" panose="020B0604020202020204" pitchFamily="34" charset="0"/>
                <a:cs typeface="Arial" panose="020B0604020202020204" pitchFamily="34" charset="0"/>
              </a:rPr>
              <a:t>Reunido el jurado, cada uno de sus miembros interrogará al sustentante sobre cuestiones de derecho que sean de aplicación al ejercicio de las funciones notariales. Una vez concluido el examen de cada sustentante, el Secretario del jurado dará lectura al trabajo práctico del mismo</a:t>
            </a:r>
            <a:r>
              <a:rPr lang="es-MX" sz="2400" dirty="0" smtClean="0">
                <a:latin typeface="Arial" panose="020B0604020202020204" pitchFamily="34" charset="0"/>
                <a:cs typeface="Arial" panose="020B0604020202020204" pitchFamily="34" charset="0"/>
              </a:rPr>
              <a:t>.</a:t>
            </a:r>
            <a:endParaRPr lang="es-MX" sz="2400" dirty="0">
              <a:latin typeface="Arial" panose="020B0604020202020204" pitchFamily="34" charset="0"/>
              <a:cs typeface="Arial" panose="020B0604020202020204" pitchFamily="34" charset="0"/>
            </a:endParaRPr>
          </a:p>
        </p:txBody>
      </p:sp>
      <p:sp>
        <p:nvSpPr>
          <p:cNvPr id="4" name="3 Título"/>
          <p:cNvSpPr>
            <a:spLocks noGrp="1"/>
          </p:cNvSpPr>
          <p:nvPr>
            <p:ph type="title"/>
          </p:nvPr>
        </p:nvSpPr>
        <p:spPr/>
        <p:txBody>
          <a:bodyPr/>
          <a:lstStyle/>
          <a:p>
            <a:r>
              <a:rPr lang="es-MX" dirty="0" smtClean="0"/>
              <a:t>¿</a:t>
            </a:r>
            <a:r>
              <a:rPr lang="es-MX" dirty="0" smtClean="0"/>
              <a:t>Como se realiza?</a:t>
            </a:r>
            <a:endParaRPr lang="es-MX" dirty="0"/>
          </a:p>
        </p:txBody>
      </p:sp>
    </p:spTree>
    <p:extLst>
      <p:ext uri="{BB962C8B-B14F-4D97-AF65-F5344CB8AC3E}">
        <p14:creationId xmlns:p14="http://schemas.microsoft.com/office/powerpoint/2010/main" val="41673992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lgn="just"/>
            <a:endParaRPr lang="es-MX" sz="2800" dirty="0" smtClean="0">
              <a:latin typeface="Arial" panose="020B0604020202020204" pitchFamily="34" charset="0"/>
              <a:cs typeface="Arial" panose="020B0604020202020204" pitchFamily="34" charset="0"/>
            </a:endParaRPr>
          </a:p>
          <a:p>
            <a:pPr algn="just"/>
            <a:r>
              <a:rPr lang="es-MX" sz="2800" dirty="0" smtClean="0">
                <a:latin typeface="Arial" panose="020B0604020202020204" pitchFamily="34" charset="0"/>
                <a:cs typeface="Arial" panose="020B0604020202020204" pitchFamily="34" charset="0"/>
              </a:rPr>
              <a:t>Concluida </a:t>
            </a:r>
            <a:r>
              <a:rPr lang="es-MX" sz="2800" dirty="0">
                <a:latin typeface="Arial" panose="020B0604020202020204" pitchFamily="34" charset="0"/>
                <a:cs typeface="Arial" panose="020B0604020202020204" pitchFamily="34" charset="0"/>
              </a:rPr>
              <a:t>la prueba teórica de cada sustentante, los miembros del jurado emitirán separadamente y por escrito la calificación que cada uno de ellos otorgue a las pruebas práctica y teórica.</a:t>
            </a:r>
          </a:p>
          <a:p>
            <a:endParaRPr lang="es-MX" dirty="0"/>
          </a:p>
        </p:txBody>
      </p:sp>
      <p:sp>
        <p:nvSpPr>
          <p:cNvPr id="3" name="2 Título"/>
          <p:cNvSpPr>
            <a:spLocks noGrp="1"/>
          </p:cNvSpPr>
          <p:nvPr>
            <p:ph type="title"/>
          </p:nvPr>
        </p:nvSpPr>
        <p:spPr/>
        <p:txBody>
          <a:bodyPr/>
          <a:lstStyle/>
          <a:p>
            <a:r>
              <a:rPr lang="es-MX" dirty="0" smtClean="0"/>
              <a:t>Resultados.</a:t>
            </a:r>
            <a:endParaRPr lang="es-MX" dirty="0"/>
          </a:p>
        </p:txBody>
      </p:sp>
    </p:spTree>
    <p:extLst>
      <p:ext uri="{BB962C8B-B14F-4D97-AF65-F5344CB8AC3E}">
        <p14:creationId xmlns:p14="http://schemas.microsoft.com/office/powerpoint/2010/main" val="11067911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algn="just"/>
            <a:r>
              <a:rPr lang="es-MX" sz="2400" dirty="0">
                <a:latin typeface="Arial" panose="020B0604020202020204" pitchFamily="34" charset="0"/>
                <a:cs typeface="Arial" panose="020B0604020202020204" pitchFamily="34" charset="0"/>
              </a:rPr>
              <a:t>Los jurados calificarán cada prueba mediante voto secreto y resolverán sobre </a:t>
            </a:r>
            <a:r>
              <a:rPr lang="es-MX" sz="2400" dirty="0" smtClean="0">
                <a:latin typeface="Arial" panose="020B0604020202020204" pitchFamily="34" charset="0"/>
                <a:cs typeface="Arial" panose="020B0604020202020204" pitchFamily="34" charset="0"/>
              </a:rPr>
              <a:t>la aprobación </a:t>
            </a:r>
            <a:r>
              <a:rPr lang="es-MX" sz="2400" dirty="0">
                <a:latin typeface="Arial" panose="020B0604020202020204" pitchFamily="34" charset="0"/>
                <a:cs typeface="Arial" panose="020B0604020202020204" pitchFamily="34" charset="0"/>
              </a:rPr>
              <a:t>o reprobación del sustentante, en la inteligencia de que la </a:t>
            </a:r>
            <a:r>
              <a:rPr lang="es-MX" sz="2400" dirty="0" smtClean="0">
                <a:latin typeface="Arial" panose="020B0604020202020204" pitchFamily="34" charset="0"/>
                <a:cs typeface="Arial" panose="020B0604020202020204" pitchFamily="34" charset="0"/>
              </a:rPr>
              <a:t>calificación mínima </a:t>
            </a:r>
            <a:r>
              <a:rPr lang="es-MX" sz="2400" dirty="0">
                <a:latin typeface="Arial" panose="020B0604020202020204" pitchFamily="34" charset="0"/>
                <a:cs typeface="Arial" panose="020B0604020202020204" pitchFamily="34" charset="0"/>
              </a:rPr>
              <a:t>aprobatoria es de 8 (ocho). El jurado a puerta cerrada, determinará </a:t>
            </a:r>
            <a:r>
              <a:rPr lang="es-MX" sz="2400" dirty="0" smtClean="0">
                <a:latin typeface="Arial" panose="020B0604020202020204" pitchFamily="34" charset="0"/>
                <a:cs typeface="Arial" panose="020B0604020202020204" pitchFamily="34" charset="0"/>
              </a:rPr>
              <a:t>quién de </a:t>
            </a:r>
            <a:r>
              <a:rPr lang="es-MX" sz="2400" dirty="0">
                <a:latin typeface="Arial" panose="020B0604020202020204" pitchFamily="34" charset="0"/>
                <a:cs typeface="Arial" panose="020B0604020202020204" pitchFamily="34" charset="0"/>
              </a:rPr>
              <a:t>los sustentantes aprobados resultó con mayor puntuación para recibir </a:t>
            </a:r>
            <a:r>
              <a:rPr lang="es-MX" sz="2400" dirty="0" smtClean="0">
                <a:latin typeface="Arial" panose="020B0604020202020204" pitchFamily="34" charset="0"/>
                <a:cs typeface="Arial" panose="020B0604020202020204" pitchFamily="34" charset="0"/>
              </a:rPr>
              <a:t>la patente </a:t>
            </a:r>
            <a:r>
              <a:rPr lang="es-MX" sz="2400" dirty="0">
                <a:latin typeface="Arial" panose="020B0604020202020204" pitchFamily="34" charset="0"/>
                <a:cs typeface="Arial" panose="020B0604020202020204" pitchFamily="34" charset="0"/>
              </a:rPr>
              <a:t>de Notario Público.</a:t>
            </a:r>
          </a:p>
        </p:txBody>
      </p:sp>
      <p:sp>
        <p:nvSpPr>
          <p:cNvPr id="3" name="2 Título"/>
          <p:cNvSpPr>
            <a:spLocks noGrp="1"/>
          </p:cNvSpPr>
          <p:nvPr>
            <p:ph type="title"/>
          </p:nvPr>
        </p:nvSpPr>
        <p:spPr/>
        <p:txBody>
          <a:bodyPr/>
          <a:lstStyle/>
          <a:p>
            <a:endParaRPr lang="es-MX"/>
          </a:p>
        </p:txBody>
      </p:sp>
    </p:spTree>
    <p:extLst>
      <p:ext uri="{BB962C8B-B14F-4D97-AF65-F5344CB8AC3E}">
        <p14:creationId xmlns:p14="http://schemas.microsoft.com/office/powerpoint/2010/main" val="23679404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algn="just"/>
            <a:r>
              <a:rPr lang="es-MX" sz="2800" dirty="0">
                <a:latin typeface="Arial" panose="020B0604020202020204" pitchFamily="34" charset="0"/>
                <a:cs typeface="Arial" panose="020B0604020202020204" pitchFamily="34" charset="0"/>
              </a:rPr>
              <a:t>El aspirante que obtenga una calificación inferior a 8 (ocho) no podrá volver </a:t>
            </a:r>
            <a:r>
              <a:rPr lang="es-MX" sz="2800" dirty="0" smtClean="0">
                <a:latin typeface="Arial" panose="020B0604020202020204" pitchFamily="34" charset="0"/>
                <a:cs typeface="Arial" panose="020B0604020202020204" pitchFamily="34" charset="0"/>
              </a:rPr>
              <a:t>a presentar </a:t>
            </a:r>
            <a:r>
              <a:rPr lang="es-MX" sz="2800" dirty="0">
                <a:latin typeface="Arial" panose="020B0604020202020204" pitchFamily="34" charset="0"/>
                <a:cs typeface="Arial" panose="020B0604020202020204" pitchFamily="34" charset="0"/>
              </a:rPr>
              <a:t>examen, sino después de haber transcurrido un año. Para determinar </a:t>
            </a:r>
            <a:r>
              <a:rPr lang="es-MX" sz="2800" dirty="0" smtClean="0">
                <a:latin typeface="Arial" panose="020B0604020202020204" pitchFamily="34" charset="0"/>
                <a:cs typeface="Arial" panose="020B0604020202020204" pitchFamily="34" charset="0"/>
              </a:rPr>
              <a:t>la calificación </a:t>
            </a:r>
            <a:r>
              <a:rPr lang="es-MX" sz="2800" dirty="0">
                <a:latin typeface="Arial" panose="020B0604020202020204" pitchFamily="34" charset="0"/>
                <a:cs typeface="Arial" panose="020B0604020202020204" pitchFamily="34" charset="0"/>
              </a:rPr>
              <a:t>correspondiente, se requerirá haber concluido totalmente </a:t>
            </a:r>
            <a:r>
              <a:rPr lang="es-MX" sz="2800" dirty="0" smtClean="0">
                <a:latin typeface="Arial" panose="020B0604020202020204" pitchFamily="34" charset="0"/>
                <a:cs typeface="Arial" panose="020B0604020202020204" pitchFamily="34" charset="0"/>
              </a:rPr>
              <a:t>ambas pruebas</a:t>
            </a:r>
            <a:r>
              <a:rPr lang="es-MX" sz="2800" dirty="0">
                <a:latin typeface="Arial" panose="020B0604020202020204" pitchFamily="34" charset="0"/>
                <a:cs typeface="Arial" panose="020B0604020202020204" pitchFamily="34" charset="0"/>
              </a:rPr>
              <a:t>.</a:t>
            </a:r>
          </a:p>
        </p:txBody>
      </p:sp>
      <p:sp>
        <p:nvSpPr>
          <p:cNvPr id="3" name="2 Título"/>
          <p:cNvSpPr>
            <a:spLocks noGrp="1"/>
          </p:cNvSpPr>
          <p:nvPr>
            <p:ph type="title"/>
          </p:nvPr>
        </p:nvSpPr>
        <p:spPr/>
        <p:txBody>
          <a:bodyPr/>
          <a:lstStyle/>
          <a:p>
            <a:endParaRPr lang="es-MX" dirty="0"/>
          </a:p>
        </p:txBody>
      </p:sp>
    </p:spTree>
    <p:extLst>
      <p:ext uri="{BB962C8B-B14F-4D97-AF65-F5344CB8AC3E}">
        <p14:creationId xmlns:p14="http://schemas.microsoft.com/office/powerpoint/2010/main" val="42351809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algn="just"/>
            <a:r>
              <a:rPr lang="es-MX" sz="2400" dirty="0">
                <a:latin typeface="Arial" panose="020B0604020202020204" pitchFamily="34" charset="0"/>
                <a:cs typeface="Arial" panose="020B0604020202020204" pitchFamily="34" charset="0"/>
              </a:rPr>
              <a:t>El Secretario levantará el acta correspondiente que deberá en todos los casos </a:t>
            </a:r>
            <a:r>
              <a:rPr lang="es-MX" sz="2400" dirty="0" smtClean="0">
                <a:latin typeface="Arial" panose="020B0604020202020204" pitchFamily="34" charset="0"/>
                <a:cs typeface="Arial" panose="020B0604020202020204" pitchFamily="34" charset="0"/>
              </a:rPr>
              <a:t>ser suscrita </a:t>
            </a:r>
            <a:r>
              <a:rPr lang="es-MX" sz="2400" dirty="0">
                <a:latin typeface="Arial" panose="020B0604020202020204" pitchFamily="34" charset="0"/>
                <a:cs typeface="Arial" panose="020B0604020202020204" pitchFamily="34" charset="0"/>
              </a:rPr>
              <a:t>por los </a:t>
            </a:r>
            <a:r>
              <a:rPr lang="es-MX" sz="2400" dirty="0" smtClean="0">
                <a:latin typeface="Arial" panose="020B0604020202020204" pitchFamily="34" charset="0"/>
                <a:cs typeface="Arial" panose="020B0604020202020204" pitchFamily="34" charset="0"/>
              </a:rPr>
              <a:t>integrantes </a:t>
            </a:r>
            <a:r>
              <a:rPr lang="es-MX" sz="2400" dirty="0">
                <a:latin typeface="Arial" panose="020B0604020202020204" pitchFamily="34" charset="0"/>
                <a:cs typeface="Arial" panose="020B0604020202020204" pitchFamily="34" charset="0"/>
              </a:rPr>
              <a:t>del jurado</a:t>
            </a:r>
            <a:r>
              <a:rPr lang="es-MX" sz="2400" dirty="0" smtClean="0">
                <a:latin typeface="Arial" panose="020B0604020202020204" pitchFamily="34" charset="0"/>
                <a:cs typeface="Arial" panose="020B0604020202020204" pitchFamily="34" charset="0"/>
              </a:rPr>
              <a:t>.</a:t>
            </a:r>
          </a:p>
          <a:p>
            <a:pPr algn="just"/>
            <a:endParaRPr lang="es-MX" sz="2400" dirty="0">
              <a:latin typeface="Arial" panose="020B0604020202020204" pitchFamily="34" charset="0"/>
              <a:cs typeface="Arial" panose="020B0604020202020204" pitchFamily="34" charset="0"/>
            </a:endParaRPr>
          </a:p>
          <a:p>
            <a:pPr algn="just"/>
            <a:r>
              <a:rPr lang="es-MX" sz="2400" dirty="0">
                <a:latin typeface="Arial" panose="020B0604020202020204" pitchFamily="34" charset="0"/>
                <a:cs typeface="Arial" panose="020B0604020202020204" pitchFamily="34" charset="0"/>
              </a:rPr>
              <a:t>El Presidente del Jurado, una vez tomada la decisión de </a:t>
            </a:r>
            <a:r>
              <a:rPr lang="es-MX" sz="2400" dirty="0" smtClean="0">
                <a:latin typeface="Arial" panose="020B0604020202020204" pitchFamily="34" charset="0"/>
                <a:cs typeface="Arial" panose="020B0604020202020204" pitchFamily="34" charset="0"/>
              </a:rPr>
              <a:t>este cuerpo </a:t>
            </a:r>
            <a:r>
              <a:rPr lang="es-MX" sz="2400" dirty="0">
                <a:latin typeface="Arial" panose="020B0604020202020204" pitchFamily="34" charset="0"/>
                <a:cs typeface="Arial" panose="020B0604020202020204" pitchFamily="34" charset="0"/>
              </a:rPr>
              <a:t>colegiado sobre quien resultó triunfador en el examen de oposición, lo </a:t>
            </a:r>
            <a:r>
              <a:rPr lang="es-MX" sz="2400" dirty="0" smtClean="0">
                <a:latin typeface="Arial" panose="020B0604020202020204" pitchFamily="34" charset="0"/>
                <a:cs typeface="Arial" panose="020B0604020202020204" pitchFamily="34" charset="0"/>
              </a:rPr>
              <a:t>dará a </a:t>
            </a:r>
            <a:r>
              <a:rPr lang="es-MX" sz="2400" dirty="0">
                <a:latin typeface="Arial" panose="020B0604020202020204" pitchFamily="34" charset="0"/>
                <a:cs typeface="Arial" panose="020B0604020202020204" pitchFamily="34" charset="0"/>
              </a:rPr>
              <a:t>conocer en público. Asimismo en su caso, comunicará al Ejecutivo el </a:t>
            </a:r>
            <a:r>
              <a:rPr lang="es-MX" sz="2400" dirty="0" smtClean="0">
                <a:latin typeface="Arial" panose="020B0604020202020204" pitchFamily="34" charset="0"/>
                <a:cs typeface="Arial" panose="020B0604020202020204" pitchFamily="34" charset="0"/>
              </a:rPr>
              <a:t>resultado del </a:t>
            </a:r>
            <a:r>
              <a:rPr lang="es-MX" sz="2400" dirty="0">
                <a:latin typeface="Arial" panose="020B0604020202020204" pitchFamily="34" charset="0"/>
                <a:cs typeface="Arial" panose="020B0604020202020204" pitchFamily="34" charset="0"/>
              </a:rPr>
              <a:t>examen de oposición y le remitirá la documentación relativa.</a:t>
            </a:r>
          </a:p>
        </p:txBody>
      </p:sp>
      <p:sp>
        <p:nvSpPr>
          <p:cNvPr id="3" name="2 Título"/>
          <p:cNvSpPr>
            <a:spLocks noGrp="1"/>
          </p:cNvSpPr>
          <p:nvPr>
            <p:ph type="title"/>
          </p:nvPr>
        </p:nvSpPr>
        <p:spPr/>
        <p:txBody>
          <a:bodyPr/>
          <a:lstStyle/>
          <a:p>
            <a:endParaRPr lang="es-MX"/>
          </a:p>
        </p:txBody>
      </p:sp>
    </p:spTree>
    <p:extLst>
      <p:ext uri="{BB962C8B-B14F-4D97-AF65-F5344CB8AC3E}">
        <p14:creationId xmlns:p14="http://schemas.microsoft.com/office/powerpoint/2010/main" val="1731312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51520" y="764704"/>
            <a:ext cx="8568952" cy="5078313"/>
          </a:xfrm>
          <a:prstGeom prst="rect">
            <a:avLst/>
          </a:prstGeom>
          <a:noFill/>
        </p:spPr>
        <p:txBody>
          <a:bodyPr wrap="square" rtlCol="0">
            <a:spAutoFit/>
          </a:bodyPr>
          <a:lstStyle/>
          <a:p>
            <a:pPr algn="just"/>
            <a:r>
              <a:rPr lang="es-MX" sz="1600" b="1" dirty="0" smtClean="0">
                <a:latin typeface="Arial" panose="020B0604020202020204" pitchFamily="34" charset="0"/>
                <a:cs typeface="Arial" pitchFamily="34" charset="0"/>
              </a:rPr>
              <a:t>Tema: </a:t>
            </a:r>
            <a:r>
              <a:rPr lang="es-MX" sz="1600" b="1" dirty="0" smtClean="0">
                <a:latin typeface="Arial" panose="020B0604020202020204" pitchFamily="34" charset="0"/>
                <a:cs typeface="Arial" pitchFamily="34" charset="0"/>
              </a:rPr>
              <a:t>Requisitos para ser Notario Público.</a:t>
            </a:r>
            <a:endParaRPr lang="es-MX" sz="1600" b="1" dirty="0" smtClean="0">
              <a:latin typeface="Arial" panose="020B0604020202020204" pitchFamily="34" charset="0"/>
              <a:cs typeface="Arial" pitchFamily="34" charset="0"/>
            </a:endParaRPr>
          </a:p>
          <a:p>
            <a:pPr algn="just"/>
            <a:endParaRPr lang="es-MX" sz="1600" b="1" dirty="0">
              <a:latin typeface="Arial" pitchFamily="34" charset="0"/>
              <a:cs typeface="Arial" pitchFamily="34" charset="0"/>
            </a:endParaRPr>
          </a:p>
          <a:p>
            <a:pPr algn="just"/>
            <a:r>
              <a:rPr lang="es-MX" sz="1600" b="1" dirty="0" smtClean="0">
                <a:latin typeface="Arial" pitchFamily="34" charset="0"/>
                <a:cs typeface="Arial" pitchFamily="34" charset="0"/>
              </a:rPr>
              <a:t>Resumen.</a:t>
            </a:r>
            <a:endParaRPr lang="es-MX" sz="1600" b="1" dirty="0">
              <a:latin typeface="Arial" pitchFamily="34" charset="0"/>
              <a:cs typeface="Arial" pitchFamily="34" charset="0"/>
            </a:endParaRPr>
          </a:p>
          <a:p>
            <a:pPr algn="just"/>
            <a:endParaRPr lang="es-MX" sz="1600" b="1" dirty="0">
              <a:latin typeface="Arial" pitchFamily="34" charset="0"/>
              <a:cs typeface="Arial" pitchFamily="34" charset="0"/>
            </a:endParaRPr>
          </a:p>
          <a:p>
            <a:pPr algn="ctr"/>
            <a:r>
              <a:rPr lang="es-MX" sz="1600" b="1" dirty="0" smtClean="0">
                <a:latin typeface="Arial" panose="020B0604020202020204" pitchFamily="34" charset="0"/>
                <a:cs typeface="Arial" panose="020B0604020202020204" pitchFamily="34" charset="0"/>
              </a:rPr>
              <a:t>INTRODUCCIÓN</a:t>
            </a:r>
          </a:p>
          <a:p>
            <a:pPr algn="just"/>
            <a:r>
              <a:rPr lang="es-MX" sz="1600" dirty="0" smtClean="0">
                <a:latin typeface="Arial" panose="020B0604020202020204" pitchFamily="34" charset="0"/>
                <a:cs typeface="Arial" panose="020B0604020202020204" pitchFamily="34" charset="0"/>
              </a:rPr>
              <a:t>El </a:t>
            </a:r>
            <a:r>
              <a:rPr lang="es-MX" sz="1600" dirty="0">
                <a:latin typeface="Arial" panose="020B0604020202020204" pitchFamily="34" charset="0"/>
                <a:cs typeface="Arial" panose="020B0604020202020204" pitchFamily="34" charset="0"/>
              </a:rPr>
              <a:t>D</a:t>
            </a:r>
            <a:r>
              <a:rPr lang="es-MX" sz="1600" dirty="0" smtClean="0">
                <a:latin typeface="Arial" panose="020B0604020202020204" pitchFamily="34" charset="0"/>
                <a:cs typeface="Arial" panose="020B0604020202020204" pitchFamily="34" charset="0"/>
              </a:rPr>
              <a:t>erecho Notarial  es el conjunto </a:t>
            </a:r>
            <a:r>
              <a:rPr lang="es-MX" sz="1600" dirty="0">
                <a:latin typeface="Arial" panose="020B0604020202020204" pitchFamily="34" charset="0"/>
                <a:cs typeface="Arial" panose="020B0604020202020204" pitchFamily="34" charset="0"/>
              </a:rPr>
              <a:t>de doctrinas y normas jurídicas que regulan la organización del Notariado, la función notarial y la teoría formal del instrumento público</a:t>
            </a:r>
            <a:r>
              <a:rPr lang="es-MX" sz="1600" dirty="0" smtClean="0">
                <a:latin typeface="Arial" panose="020B0604020202020204" pitchFamily="34" charset="0"/>
                <a:cs typeface="Arial" panose="020B0604020202020204" pitchFamily="34" charset="0"/>
              </a:rPr>
              <a:t>.</a:t>
            </a:r>
          </a:p>
          <a:p>
            <a:pPr algn="just"/>
            <a:r>
              <a:rPr lang="es-MX" sz="1600" dirty="0">
                <a:latin typeface="Arial" panose="020B0604020202020204" pitchFamily="34" charset="0"/>
                <a:cs typeface="Arial" panose="020B0604020202020204" pitchFamily="34" charset="0"/>
              </a:rPr>
              <a:t/>
            </a:r>
            <a:br>
              <a:rPr lang="es-MX" sz="1600" dirty="0">
                <a:latin typeface="Arial" panose="020B0604020202020204" pitchFamily="34" charset="0"/>
                <a:cs typeface="Arial" panose="020B0604020202020204" pitchFamily="34" charset="0"/>
              </a:rPr>
            </a:br>
            <a:r>
              <a:rPr lang="es-MX" sz="1600" dirty="0" smtClean="0">
                <a:latin typeface="Arial" panose="020B0604020202020204" pitchFamily="34" charset="0"/>
                <a:cs typeface="Arial" panose="020B0604020202020204" pitchFamily="34" charset="0"/>
              </a:rPr>
              <a:t>El notariado es una facultad que corresponde al ejecutivo, sin embargo él la delega en otros, mediante la entrega de patente de Notario público, quien actuará dentro de los Distritos judiciales competentes. Así mismo el Notario para el desempeño de sus funciones puede proponer al ejecutivo la designación de un Notario adscrito, quien fungirá en su protocolo.</a:t>
            </a:r>
          </a:p>
          <a:p>
            <a:pPr algn="just"/>
            <a:endParaRPr lang="es-MX" sz="1600" dirty="0" smtClean="0">
              <a:latin typeface="Arial" panose="020B0604020202020204" pitchFamily="34" charset="0"/>
              <a:cs typeface="Arial" panose="020B0604020202020204" pitchFamily="34" charset="0"/>
            </a:endParaRPr>
          </a:p>
          <a:p>
            <a:pPr algn="just"/>
            <a:r>
              <a:rPr lang="es-MX" sz="1600" dirty="0" smtClean="0">
                <a:latin typeface="Arial" panose="020B0604020202020204" pitchFamily="34" charset="0"/>
                <a:cs typeface="Arial" panose="020B0604020202020204" pitchFamily="34" charset="0"/>
              </a:rPr>
              <a:t>La patente de notario es vitalicia, sin embargo puede ser revocada, o suspendida si  se materializan los presupuestos contemplados en una ley. </a:t>
            </a:r>
            <a:endParaRPr lang="es-MX" sz="1600" dirty="0">
              <a:latin typeface="Arial" panose="020B0604020202020204" pitchFamily="34" charset="0"/>
              <a:cs typeface="Arial" panose="020B0604020202020204" pitchFamily="34" charset="0"/>
            </a:endParaRPr>
          </a:p>
          <a:p>
            <a:pPr algn="just"/>
            <a:endParaRPr lang="es-ES" sz="1600" b="1" dirty="0">
              <a:latin typeface="Arial" pitchFamily="34" charset="0"/>
              <a:cs typeface="Arial" pitchFamily="34" charset="0"/>
            </a:endParaRPr>
          </a:p>
          <a:p>
            <a:pPr algn="just"/>
            <a:r>
              <a:rPr lang="es-MX" sz="1600" b="1" dirty="0" smtClean="0">
                <a:latin typeface="Arial" pitchFamily="34" charset="0"/>
                <a:cs typeface="Arial" pitchFamily="34" charset="0"/>
              </a:rPr>
              <a:t>Palabras </a:t>
            </a:r>
            <a:r>
              <a:rPr lang="es-MX" sz="1600" b="1" dirty="0" smtClean="0">
                <a:latin typeface="Arial" pitchFamily="34" charset="0"/>
                <a:cs typeface="Arial" pitchFamily="34" charset="0"/>
              </a:rPr>
              <a:t>claves.</a:t>
            </a:r>
            <a:endParaRPr lang="es-MX" sz="1600" dirty="0">
              <a:latin typeface="Arial" pitchFamily="34" charset="0"/>
              <a:cs typeface="Arial" pitchFamily="34" charset="0"/>
            </a:endParaRPr>
          </a:p>
          <a:p>
            <a:pPr algn="just"/>
            <a:r>
              <a:rPr lang="es-MX" sz="1600" b="1" dirty="0" smtClean="0">
                <a:latin typeface="Arial" pitchFamily="34" charset="0"/>
                <a:cs typeface="Arial" pitchFamily="34" charset="0"/>
              </a:rPr>
              <a:t>Notario Público, Ley del Notariado, Exámen teórico, Exámen práctico, patente, ejecutivo.</a:t>
            </a:r>
            <a:endParaRPr lang="es-MX" sz="1600" b="1" dirty="0">
              <a:latin typeface="Arial" pitchFamily="34" charset="0"/>
              <a:cs typeface="Arial" pitchFamily="34" charset="0"/>
            </a:endParaRPr>
          </a:p>
          <a:p>
            <a:pPr algn="just"/>
            <a:endParaRPr lang="es-MX"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Autofit/>
          </a:bodyPr>
          <a:lstStyle/>
          <a:p>
            <a:pPr algn="just"/>
            <a:r>
              <a:rPr lang="es-MX" sz="2400" dirty="0">
                <a:latin typeface="Arial" panose="020B0604020202020204" pitchFamily="34" charset="0"/>
                <a:cs typeface="Arial" panose="020B0604020202020204" pitchFamily="34" charset="0"/>
              </a:rPr>
              <a:t>Los aspirantes que no se presenten oportunamente a la prueba, perderán su turno y tendrán derecho, en su caso, a presentar el examen en una segunda vuelta, respetando el orden establecido</a:t>
            </a:r>
            <a:r>
              <a:rPr lang="es-MX" sz="2400" dirty="0" smtClean="0">
                <a:latin typeface="Arial" panose="020B0604020202020204" pitchFamily="34" charset="0"/>
                <a:cs typeface="Arial" panose="020B0604020202020204" pitchFamily="34" charset="0"/>
              </a:rPr>
              <a:t>.</a:t>
            </a:r>
          </a:p>
          <a:p>
            <a:pPr algn="just"/>
            <a:endParaRPr lang="es-MX" sz="2400" dirty="0" smtClean="0">
              <a:latin typeface="Arial" panose="020B0604020202020204" pitchFamily="34" charset="0"/>
              <a:cs typeface="Arial" panose="020B0604020202020204" pitchFamily="34" charset="0"/>
            </a:endParaRPr>
          </a:p>
          <a:p>
            <a:pPr algn="just"/>
            <a:r>
              <a:rPr lang="es-MX" sz="2400" dirty="0" smtClean="0">
                <a:latin typeface="Arial" panose="020B0604020202020204" pitchFamily="34" charset="0"/>
                <a:cs typeface="Arial" panose="020B0604020202020204" pitchFamily="34" charset="0"/>
              </a:rPr>
              <a:t>El </a:t>
            </a:r>
            <a:r>
              <a:rPr lang="es-MX" sz="2400" dirty="0">
                <a:latin typeface="Arial" panose="020B0604020202020204" pitchFamily="34" charset="0"/>
                <a:cs typeface="Arial" panose="020B0604020202020204" pitchFamily="34" charset="0"/>
              </a:rPr>
              <a:t>aspirante que no se presente a la segunda vuelta se tendrá por desistido, salvo que justifique su ausencia por causa de fuerza mayor antes de que termine la oposición y a satisfacción del jurado, en cuyo caso se le fijará nuevo turno de examen.</a:t>
            </a:r>
          </a:p>
          <a:p>
            <a:pPr algn="just"/>
            <a:endParaRPr lang="es-MX" sz="2400" dirty="0">
              <a:latin typeface="Arial" panose="020B0604020202020204" pitchFamily="34" charset="0"/>
              <a:cs typeface="Arial" panose="020B0604020202020204" pitchFamily="34" charset="0"/>
            </a:endParaRPr>
          </a:p>
        </p:txBody>
      </p:sp>
      <p:sp>
        <p:nvSpPr>
          <p:cNvPr id="3" name="2 Título"/>
          <p:cNvSpPr>
            <a:spLocks noGrp="1"/>
          </p:cNvSpPr>
          <p:nvPr>
            <p:ph type="title"/>
          </p:nvPr>
        </p:nvSpPr>
        <p:spPr/>
        <p:txBody>
          <a:bodyPr>
            <a:normAutofit/>
          </a:bodyPr>
          <a:lstStyle/>
          <a:p>
            <a:r>
              <a:rPr lang="es-MX" sz="4000" dirty="0" smtClean="0"/>
              <a:t>¿Y si no se presenta el aspirante?</a:t>
            </a:r>
            <a:endParaRPr lang="es-MX" sz="4000" dirty="0"/>
          </a:p>
        </p:txBody>
      </p:sp>
    </p:spTree>
    <p:extLst>
      <p:ext uri="{BB962C8B-B14F-4D97-AF65-F5344CB8AC3E}">
        <p14:creationId xmlns:p14="http://schemas.microsoft.com/office/powerpoint/2010/main" val="31903853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idx="1"/>
          </p:nvPr>
        </p:nvSpPr>
        <p:spPr/>
        <p:txBody>
          <a:bodyPr/>
          <a:lstStyle/>
          <a:p>
            <a:pPr algn="just"/>
            <a:r>
              <a:rPr lang="es-MX" dirty="0" smtClean="0">
                <a:latin typeface="Arial" panose="020B0604020202020204" pitchFamily="34" charset="0"/>
                <a:cs typeface="Arial" panose="020B0604020202020204" pitchFamily="34" charset="0"/>
              </a:rPr>
              <a:t>El </a:t>
            </a:r>
            <a:r>
              <a:rPr lang="es-MX" dirty="0">
                <a:latin typeface="Arial" panose="020B0604020202020204" pitchFamily="34" charset="0"/>
                <a:cs typeface="Arial" panose="020B0604020202020204" pitchFamily="34" charset="0"/>
              </a:rPr>
              <a:t>Ejecutivo expedirá la patente de Notario Público Titular a quien </a:t>
            </a:r>
            <a:r>
              <a:rPr lang="es-MX" dirty="0" smtClean="0">
                <a:latin typeface="Arial" panose="020B0604020202020204" pitchFamily="34" charset="0"/>
                <a:cs typeface="Arial" panose="020B0604020202020204" pitchFamily="34" charset="0"/>
              </a:rPr>
              <a:t>le corresponda</a:t>
            </a:r>
            <a:r>
              <a:rPr lang="es-MX" dirty="0">
                <a:latin typeface="Arial" panose="020B0604020202020204" pitchFamily="34" charset="0"/>
                <a:cs typeface="Arial" panose="020B0604020202020204" pitchFamily="34" charset="0"/>
              </a:rPr>
              <a:t>, de acuerdo </a:t>
            </a:r>
            <a:r>
              <a:rPr lang="es-MX" dirty="0" smtClean="0">
                <a:latin typeface="Arial" panose="020B0604020202020204" pitchFamily="34" charset="0"/>
                <a:cs typeface="Arial" panose="020B0604020202020204" pitchFamily="34" charset="0"/>
              </a:rPr>
              <a:t>a la ley.</a:t>
            </a:r>
            <a:endParaRPr lang="es-MX" dirty="0">
              <a:latin typeface="Arial" panose="020B0604020202020204" pitchFamily="34" charset="0"/>
              <a:cs typeface="Arial" panose="020B0604020202020204" pitchFamily="34" charset="0"/>
            </a:endParaRPr>
          </a:p>
        </p:txBody>
      </p:sp>
      <p:sp>
        <p:nvSpPr>
          <p:cNvPr id="4" name="3 Título"/>
          <p:cNvSpPr>
            <a:spLocks noGrp="1"/>
          </p:cNvSpPr>
          <p:nvPr>
            <p:ph type="title"/>
          </p:nvPr>
        </p:nvSpPr>
        <p:spPr/>
        <p:txBody>
          <a:bodyPr/>
          <a:lstStyle/>
          <a:p>
            <a:r>
              <a:rPr lang="es-MX" dirty="0" smtClean="0"/>
              <a:t>Patente</a:t>
            </a:r>
            <a:endParaRPr lang="es-MX" dirty="0"/>
          </a:p>
        </p:txBody>
      </p:sp>
    </p:spTree>
    <p:extLst>
      <p:ext uri="{BB962C8B-B14F-4D97-AF65-F5344CB8AC3E}">
        <p14:creationId xmlns:p14="http://schemas.microsoft.com/office/powerpoint/2010/main" val="34645983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algn="just"/>
            <a:r>
              <a:rPr lang="es-MX" sz="2400" dirty="0">
                <a:latin typeface="Arial" panose="020B0604020202020204" pitchFamily="34" charset="0"/>
                <a:cs typeface="Arial" panose="020B0604020202020204" pitchFamily="34" charset="0"/>
              </a:rPr>
              <a:t>Las patentes de Notario Público Titular y Adscrito, deberán ser inscritas en </a:t>
            </a:r>
            <a:r>
              <a:rPr lang="es-MX" sz="2400" dirty="0" smtClean="0">
                <a:latin typeface="Arial" panose="020B0604020202020204" pitchFamily="34" charset="0"/>
                <a:cs typeface="Arial" panose="020B0604020202020204" pitchFamily="34" charset="0"/>
              </a:rPr>
              <a:t>la Dirección</a:t>
            </a:r>
            <a:r>
              <a:rPr lang="es-MX" sz="2400" dirty="0">
                <a:latin typeface="Arial" panose="020B0604020202020204" pitchFamily="34" charset="0"/>
                <a:cs typeface="Arial" panose="020B0604020202020204" pitchFamily="34" charset="0"/>
              </a:rPr>
              <a:t>, en el Registro Público y en el Colegio. Tanto los libros de registro </a:t>
            </a:r>
            <a:r>
              <a:rPr lang="es-MX" sz="2400" dirty="0" smtClean="0">
                <a:latin typeface="Arial" panose="020B0604020202020204" pitchFamily="34" charset="0"/>
                <a:cs typeface="Arial" panose="020B0604020202020204" pitchFamily="34" charset="0"/>
              </a:rPr>
              <a:t>como las </a:t>
            </a:r>
            <a:r>
              <a:rPr lang="es-MX" sz="2400" dirty="0">
                <a:latin typeface="Arial" panose="020B0604020202020204" pitchFamily="34" charset="0"/>
                <a:cs typeface="Arial" panose="020B0604020202020204" pitchFamily="34" charset="0"/>
              </a:rPr>
              <a:t>patentes serán firmados por los interesados y se les deberá adherir </a:t>
            </a:r>
            <a:r>
              <a:rPr lang="es-MX" sz="2400" dirty="0" smtClean="0">
                <a:latin typeface="Arial" panose="020B0604020202020204" pitchFamily="34" charset="0"/>
                <a:cs typeface="Arial" panose="020B0604020202020204" pitchFamily="34" charset="0"/>
              </a:rPr>
              <a:t>su fotografía</a:t>
            </a:r>
            <a:r>
              <a:rPr lang="es-MX" sz="2400" dirty="0">
                <a:latin typeface="Arial" panose="020B0604020202020204" pitchFamily="34" charset="0"/>
                <a:cs typeface="Arial" panose="020B0604020202020204" pitchFamily="34" charset="0"/>
              </a:rPr>
              <a:t>.</a:t>
            </a:r>
          </a:p>
        </p:txBody>
      </p:sp>
      <p:sp>
        <p:nvSpPr>
          <p:cNvPr id="3" name="2 Título"/>
          <p:cNvSpPr>
            <a:spLocks noGrp="1"/>
          </p:cNvSpPr>
          <p:nvPr>
            <p:ph type="title"/>
          </p:nvPr>
        </p:nvSpPr>
        <p:spPr/>
        <p:txBody>
          <a:bodyPr/>
          <a:lstStyle/>
          <a:p>
            <a:r>
              <a:rPr lang="es-MX" dirty="0" smtClean="0"/>
              <a:t>Inscripción de la patente.</a:t>
            </a:r>
            <a:endParaRPr lang="es-MX" dirty="0"/>
          </a:p>
        </p:txBody>
      </p:sp>
    </p:spTree>
    <p:extLst>
      <p:ext uri="{BB962C8B-B14F-4D97-AF65-F5344CB8AC3E}">
        <p14:creationId xmlns:p14="http://schemas.microsoft.com/office/powerpoint/2010/main" val="20949326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algn="just"/>
            <a:r>
              <a:rPr lang="es-MX" sz="2800" dirty="0">
                <a:latin typeface="Arial" panose="020B0604020202020204" pitchFamily="34" charset="0"/>
                <a:cs typeface="Arial" panose="020B0604020202020204" pitchFamily="34" charset="0"/>
              </a:rPr>
              <a:t>El nombramiento se publicará por una sola vez en el </a:t>
            </a:r>
            <a:r>
              <a:rPr lang="es-MX" sz="2800" dirty="0" smtClean="0">
                <a:latin typeface="Arial" panose="020B0604020202020204" pitchFamily="34" charset="0"/>
                <a:cs typeface="Arial" panose="020B0604020202020204" pitchFamily="34" charset="0"/>
              </a:rPr>
              <a:t>Periódico Oficial </a:t>
            </a:r>
            <a:r>
              <a:rPr lang="es-MX" sz="2800" dirty="0">
                <a:latin typeface="Arial" panose="020B0604020202020204" pitchFamily="34" charset="0"/>
                <a:cs typeface="Arial" panose="020B0604020202020204" pitchFamily="34" charset="0"/>
              </a:rPr>
              <a:t>del Estado y en alguno de los diarios de mayor circulación en </a:t>
            </a:r>
            <a:r>
              <a:rPr lang="es-MX" sz="2800" dirty="0" smtClean="0">
                <a:latin typeface="Arial" panose="020B0604020202020204" pitchFamily="34" charset="0"/>
                <a:cs typeface="Arial" panose="020B0604020202020204" pitchFamily="34" charset="0"/>
              </a:rPr>
              <a:t>la entidad.</a:t>
            </a:r>
            <a:endParaRPr lang="es-MX" sz="2800" dirty="0">
              <a:latin typeface="Arial" panose="020B0604020202020204" pitchFamily="34" charset="0"/>
              <a:cs typeface="Arial" panose="020B0604020202020204" pitchFamily="34" charset="0"/>
            </a:endParaRPr>
          </a:p>
        </p:txBody>
      </p:sp>
      <p:sp>
        <p:nvSpPr>
          <p:cNvPr id="3" name="2 Título"/>
          <p:cNvSpPr>
            <a:spLocks noGrp="1"/>
          </p:cNvSpPr>
          <p:nvPr>
            <p:ph type="title"/>
          </p:nvPr>
        </p:nvSpPr>
        <p:spPr/>
        <p:txBody>
          <a:bodyPr>
            <a:normAutofit/>
          </a:bodyPr>
          <a:lstStyle/>
          <a:p>
            <a:r>
              <a:rPr lang="es-MX" sz="3600" dirty="0" smtClean="0">
                <a:latin typeface="Arial" panose="020B0604020202020204" pitchFamily="34" charset="0"/>
                <a:cs typeface="Arial" panose="020B0604020202020204" pitchFamily="34" charset="0"/>
              </a:rPr>
              <a:t>Publicación del nombramiento.</a:t>
            </a:r>
            <a:endParaRPr lang="es-MX"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421859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algn="just"/>
            <a:r>
              <a:rPr lang="es-MX" sz="2400" dirty="0">
                <a:latin typeface="Arial" panose="020B0604020202020204" pitchFamily="34" charset="0"/>
                <a:cs typeface="Arial" panose="020B0604020202020204" pitchFamily="34" charset="0"/>
              </a:rPr>
              <a:t>Registrar el sello de autorizar, su firma autógrafa y electrónica y antefirma </a:t>
            </a:r>
            <a:r>
              <a:rPr lang="es-MX" sz="2400" dirty="0" smtClean="0">
                <a:latin typeface="Arial" panose="020B0604020202020204" pitchFamily="34" charset="0"/>
                <a:cs typeface="Arial" panose="020B0604020202020204" pitchFamily="34" charset="0"/>
              </a:rPr>
              <a:t>ante el </a:t>
            </a:r>
            <a:r>
              <a:rPr lang="es-MX" sz="2400" dirty="0">
                <a:latin typeface="Arial" panose="020B0604020202020204" pitchFamily="34" charset="0"/>
                <a:cs typeface="Arial" panose="020B0604020202020204" pitchFamily="34" charset="0"/>
              </a:rPr>
              <a:t>H. Tribunal Superior de Justicia, al Procurador General de Justicia, a </a:t>
            </a:r>
            <a:r>
              <a:rPr lang="es-MX" sz="2400" dirty="0" smtClean="0">
                <a:latin typeface="Arial" panose="020B0604020202020204" pitchFamily="34" charset="0"/>
                <a:cs typeface="Arial" panose="020B0604020202020204" pitchFamily="34" charset="0"/>
              </a:rPr>
              <a:t>la Dirección</a:t>
            </a:r>
            <a:r>
              <a:rPr lang="es-MX" sz="2400" dirty="0">
                <a:latin typeface="Arial" panose="020B0604020202020204" pitchFamily="34" charset="0"/>
                <a:cs typeface="Arial" panose="020B0604020202020204" pitchFamily="34" charset="0"/>
              </a:rPr>
              <a:t>, a los Presidentes Municipales comprendidos en el Distrito </a:t>
            </a:r>
            <a:r>
              <a:rPr lang="es-MX" sz="2400" dirty="0" smtClean="0">
                <a:latin typeface="Arial" panose="020B0604020202020204" pitchFamily="34" charset="0"/>
                <a:cs typeface="Arial" panose="020B0604020202020204" pitchFamily="34" charset="0"/>
              </a:rPr>
              <a:t>Judicial donde </a:t>
            </a:r>
            <a:r>
              <a:rPr lang="es-MX" sz="2400" dirty="0">
                <a:latin typeface="Arial" panose="020B0604020202020204" pitchFamily="34" charset="0"/>
                <a:cs typeface="Arial" panose="020B0604020202020204" pitchFamily="34" charset="0"/>
              </a:rPr>
              <a:t>el Notario nombrado deberá desempeñar el cargo, a las Oficinas </a:t>
            </a:r>
            <a:r>
              <a:rPr lang="es-MX" sz="2400" dirty="0" smtClean="0">
                <a:latin typeface="Arial" panose="020B0604020202020204" pitchFamily="34" charset="0"/>
                <a:cs typeface="Arial" panose="020B0604020202020204" pitchFamily="34" charset="0"/>
              </a:rPr>
              <a:t>Fiscales, Locales </a:t>
            </a:r>
            <a:r>
              <a:rPr lang="es-MX" sz="2400" dirty="0">
                <a:latin typeface="Arial" panose="020B0604020202020204" pitchFamily="34" charset="0"/>
                <a:cs typeface="Arial" panose="020B0604020202020204" pitchFamily="34" charset="0"/>
              </a:rPr>
              <a:t>y Federales de la residencia del Notario, al Registro Público y al Colegio;</a:t>
            </a:r>
          </a:p>
        </p:txBody>
      </p:sp>
      <p:sp>
        <p:nvSpPr>
          <p:cNvPr id="3" name="2 Título"/>
          <p:cNvSpPr>
            <a:spLocks noGrp="1"/>
          </p:cNvSpPr>
          <p:nvPr>
            <p:ph type="title"/>
          </p:nvPr>
        </p:nvSpPr>
        <p:spPr/>
        <p:txBody>
          <a:bodyPr/>
          <a:lstStyle/>
          <a:p>
            <a:r>
              <a:rPr lang="es-MX" dirty="0" smtClean="0"/>
              <a:t>Registro del sello.</a:t>
            </a:r>
            <a:endParaRPr lang="es-MX" dirty="0"/>
          </a:p>
        </p:txBody>
      </p:sp>
    </p:spTree>
    <p:extLst>
      <p:ext uri="{BB962C8B-B14F-4D97-AF65-F5344CB8AC3E}">
        <p14:creationId xmlns:p14="http://schemas.microsoft.com/office/powerpoint/2010/main" val="14245404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algn="just"/>
            <a:r>
              <a:rPr lang="es-MX" sz="2000" dirty="0">
                <a:latin typeface="Arial" panose="020B0604020202020204" pitchFamily="34" charset="0"/>
                <a:cs typeface="Arial" panose="020B0604020202020204" pitchFamily="34" charset="0"/>
              </a:rPr>
              <a:t>La Secretaría, por conducto de la Dirección, llevará un libro </a:t>
            </a:r>
            <a:r>
              <a:rPr lang="es-MX" sz="2000" dirty="0" smtClean="0">
                <a:latin typeface="Arial" panose="020B0604020202020204" pitchFamily="34" charset="0"/>
                <a:cs typeface="Arial" panose="020B0604020202020204" pitchFamily="34" charset="0"/>
              </a:rPr>
              <a:t>que se </a:t>
            </a:r>
            <a:r>
              <a:rPr lang="es-MX" sz="2000" dirty="0">
                <a:latin typeface="Arial" panose="020B0604020202020204" pitchFamily="34" charset="0"/>
                <a:cs typeface="Arial" panose="020B0604020202020204" pitchFamily="34" charset="0"/>
              </a:rPr>
              <a:t>denominará Registro de Notarios Públicos, en el cual se tomará razón de </a:t>
            </a:r>
            <a:r>
              <a:rPr lang="es-MX" sz="2000" dirty="0" smtClean="0">
                <a:latin typeface="Arial" panose="020B0604020202020204" pitchFamily="34" charset="0"/>
                <a:cs typeface="Arial" panose="020B0604020202020204" pitchFamily="34" charset="0"/>
              </a:rPr>
              <a:t>cada una </a:t>
            </a:r>
            <a:r>
              <a:rPr lang="es-MX" sz="2000" dirty="0">
                <a:latin typeface="Arial" panose="020B0604020202020204" pitchFamily="34" charset="0"/>
                <a:cs typeface="Arial" panose="020B0604020202020204" pitchFamily="34" charset="0"/>
              </a:rPr>
              <a:t>de las patentes expedidas por el Ejecutivo</a:t>
            </a:r>
            <a:r>
              <a:rPr lang="es-MX" sz="2000" dirty="0" smtClean="0">
                <a:latin typeface="Arial" panose="020B0604020202020204" pitchFamily="34" charset="0"/>
                <a:cs typeface="Arial" panose="020B0604020202020204" pitchFamily="34" charset="0"/>
              </a:rPr>
              <a:t>.</a:t>
            </a:r>
          </a:p>
          <a:p>
            <a:pPr marL="0" indent="0" algn="just">
              <a:buNone/>
            </a:pPr>
            <a:endParaRPr lang="es-MX" sz="2000" dirty="0">
              <a:latin typeface="Arial" panose="020B0604020202020204" pitchFamily="34" charset="0"/>
              <a:cs typeface="Arial" panose="020B0604020202020204" pitchFamily="34" charset="0"/>
            </a:endParaRPr>
          </a:p>
          <a:p>
            <a:pPr algn="just"/>
            <a:r>
              <a:rPr lang="es-MX" sz="2000" dirty="0">
                <a:latin typeface="Arial" panose="020B0604020202020204" pitchFamily="34" charset="0"/>
                <a:cs typeface="Arial" panose="020B0604020202020204" pitchFamily="34" charset="0"/>
              </a:rPr>
              <a:t>En el libro de Registro de Notarios Públicos deberán anotarse también los </a:t>
            </a:r>
            <a:r>
              <a:rPr lang="es-MX" sz="2000" dirty="0" smtClean="0">
                <a:latin typeface="Arial" panose="020B0604020202020204" pitchFamily="34" charset="0"/>
                <a:cs typeface="Arial" panose="020B0604020202020204" pitchFamily="34" charset="0"/>
              </a:rPr>
              <a:t>cambios de </a:t>
            </a:r>
            <a:r>
              <a:rPr lang="es-MX" sz="2000" dirty="0">
                <a:latin typeface="Arial" panose="020B0604020202020204" pitchFamily="34" charset="0"/>
                <a:cs typeface="Arial" panose="020B0604020202020204" pitchFamily="34" charset="0"/>
              </a:rPr>
              <a:t>adscripción transitorios o permanentes, reubicación de notarias, convenios </a:t>
            </a:r>
            <a:r>
              <a:rPr lang="es-MX" sz="2000" dirty="0" smtClean="0">
                <a:latin typeface="Arial" panose="020B0604020202020204" pitchFamily="34" charset="0"/>
                <a:cs typeface="Arial" panose="020B0604020202020204" pitchFamily="34" charset="0"/>
              </a:rPr>
              <a:t>de asociación</a:t>
            </a:r>
            <a:r>
              <a:rPr lang="es-MX" sz="2000" dirty="0">
                <a:latin typeface="Arial" panose="020B0604020202020204" pitchFamily="34" charset="0"/>
                <a:cs typeface="Arial" panose="020B0604020202020204" pitchFamily="34" charset="0"/>
              </a:rPr>
              <a:t>, permutas, licencias concedidas y sanciones. Las anotaciones </a:t>
            </a:r>
            <a:r>
              <a:rPr lang="es-MX" sz="2000" dirty="0" smtClean="0">
                <a:latin typeface="Arial" panose="020B0604020202020204" pitchFamily="34" charset="0"/>
                <a:cs typeface="Arial" panose="020B0604020202020204" pitchFamily="34" charset="0"/>
              </a:rPr>
              <a:t>habrán de </a:t>
            </a:r>
            <a:r>
              <a:rPr lang="es-MX" sz="2000" dirty="0">
                <a:latin typeface="Arial" panose="020B0604020202020204" pitchFamily="34" charset="0"/>
                <a:cs typeface="Arial" panose="020B0604020202020204" pitchFamily="34" charset="0"/>
              </a:rPr>
              <a:t>hacerse de conformidad con los datos del expediente personal que </a:t>
            </a:r>
            <a:r>
              <a:rPr lang="es-MX" sz="2000" dirty="0" smtClean="0">
                <a:latin typeface="Arial" panose="020B0604020202020204" pitchFamily="34" charset="0"/>
                <a:cs typeface="Arial" panose="020B0604020202020204" pitchFamily="34" charset="0"/>
              </a:rPr>
              <a:t>deberá llevarse </a:t>
            </a:r>
            <a:r>
              <a:rPr lang="es-MX" sz="2000" dirty="0">
                <a:latin typeface="Arial" panose="020B0604020202020204" pitchFamily="34" charset="0"/>
                <a:cs typeface="Arial" panose="020B0604020202020204" pitchFamily="34" charset="0"/>
              </a:rPr>
              <a:t>de cada Notario Público.</a:t>
            </a:r>
          </a:p>
        </p:txBody>
      </p:sp>
      <p:sp>
        <p:nvSpPr>
          <p:cNvPr id="3" name="2 Título"/>
          <p:cNvSpPr>
            <a:spLocks noGrp="1"/>
          </p:cNvSpPr>
          <p:nvPr>
            <p:ph type="title"/>
          </p:nvPr>
        </p:nvSpPr>
        <p:spPr/>
        <p:txBody>
          <a:bodyPr>
            <a:normAutofit/>
          </a:bodyPr>
          <a:lstStyle/>
          <a:p>
            <a:r>
              <a:rPr lang="es-MX" sz="3600" dirty="0" smtClean="0">
                <a:latin typeface="Arial" panose="020B0604020202020204" pitchFamily="34" charset="0"/>
                <a:cs typeface="Arial" panose="020B0604020202020204" pitchFamily="34" charset="0"/>
              </a:rPr>
              <a:t>Libro “Registro de Notarios Públicos”</a:t>
            </a:r>
            <a:endParaRPr lang="es-MX"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484173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829736"/>
            <a:ext cx="8424936" cy="954107"/>
          </a:xfrm>
          <a:prstGeom prst="rect">
            <a:avLst/>
          </a:prstGeom>
          <a:noFill/>
        </p:spPr>
        <p:txBody>
          <a:bodyPr wrap="square" rtlCol="0">
            <a:spAutoFit/>
          </a:bodyPr>
          <a:lstStyle/>
          <a:p>
            <a:r>
              <a:rPr lang="es-MX" sz="2800" b="1" dirty="0" smtClean="0">
                <a:latin typeface="Arial" pitchFamily="34" charset="0"/>
                <a:cs typeface="Arial" pitchFamily="34" charset="0"/>
              </a:rPr>
              <a:t>:</a:t>
            </a:r>
          </a:p>
          <a:p>
            <a:endParaRPr lang="es-ES" sz="2800" b="1" dirty="0">
              <a:latin typeface="Arial" pitchFamily="34" charset="0"/>
              <a:cs typeface="Arial" pitchFamily="34" charset="0"/>
            </a:endParaRPr>
          </a:p>
        </p:txBody>
      </p:sp>
      <p:sp>
        <p:nvSpPr>
          <p:cNvPr id="5" name="4 Título"/>
          <p:cNvSpPr>
            <a:spLocks noGrp="1"/>
          </p:cNvSpPr>
          <p:nvPr>
            <p:ph type="title"/>
          </p:nvPr>
        </p:nvSpPr>
        <p:spPr/>
        <p:txBody>
          <a:bodyPr/>
          <a:lstStyle/>
          <a:p>
            <a:r>
              <a:rPr lang="es-MX" b="1" dirty="0">
                <a:latin typeface="Arial" pitchFamily="34" charset="0"/>
                <a:cs typeface="Arial" pitchFamily="34" charset="0"/>
              </a:rPr>
              <a:t>Bibliografía del tema</a:t>
            </a:r>
            <a:endParaRPr lang="es-MX" dirty="0"/>
          </a:p>
        </p:txBody>
      </p:sp>
      <p:sp>
        <p:nvSpPr>
          <p:cNvPr id="6" name="5 Marcador de contenido"/>
          <p:cNvSpPr>
            <a:spLocks noGrp="1"/>
          </p:cNvSpPr>
          <p:nvPr>
            <p:ph idx="1"/>
          </p:nvPr>
        </p:nvSpPr>
        <p:spPr/>
        <p:txBody>
          <a:bodyPr>
            <a:normAutofit/>
          </a:bodyPr>
          <a:lstStyle/>
          <a:p>
            <a:pPr algn="just"/>
            <a:r>
              <a:rPr lang="es-MX" sz="2400" dirty="0" smtClean="0">
                <a:latin typeface="Arial" panose="020B0604020202020204" pitchFamily="34" charset="0"/>
                <a:cs typeface="Arial" panose="020B0604020202020204" pitchFamily="34" charset="0"/>
              </a:rPr>
              <a:t>Hidalgo, </a:t>
            </a:r>
            <a:r>
              <a:rPr lang="es-MX" sz="2400" dirty="0">
                <a:latin typeface="Arial" panose="020B0604020202020204" pitchFamily="34" charset="0"/>
                <a:cs typeface="Arial" panose="020B0604020202020204" pitchFamily="34" charset="0"/>
              </a:rPr>
              <a:t>L. D. (25 de enero de 2010.). </a:t>
            </a:r>
            <a:r>
              <a:rPr lang="es-MX" sz="2400" i="1" dirty="0" smtClean="0">
                <a:latin typeface="Arial" panose="020B0604020202020204" pitchFamily="34" charset="0"/>
                <a:cs typeface="Arial" panose="020B0604020202020204" pitchFamily="34" charset="0"/>
              </a:rPr>
              <a:t>Ley del Notariado para el Estado de Hidalgo</a:t>
            </a:r>
            <a:r>
              <a:rPr lang="es-MX" sz="2400" dirty="0" smtClean="0">
                <a:latin typeface="Arial" pitchFamily="34" charset="0"/>
                <a:cs typeface="Arial" pitchFamily="34" charset="0"/>
              </a:rPr>
              <a:t>. Hidalgo.</a:t>
            </a:r>
          </a:p>
          <a:p>
            <a:pPr lvl="0" algn="just"/>
            <a:endParaRPr lang="es-MX" sz="2400" dirty="0" smtClean="0">
              <a:latin typeface="Arial" pitchFamily="34" charset="0"/>
              <a:cs typeface="Arial" pitchFamily="34" charset="0"/>
            </a:endParaRPr>
          </a:p>
          <a:p>
            <a:pPr lvl="0" algn="just"/>
            <a:r>
              <a:rPr lang="es-MX" sz="2400" dirty="0" smtClean="0">
                <a:latin typeface="Arial" pitchFamily="34" charset="0"/>
                <a:cs typeface="Arial" pitchFamily="34" charset="0"/>
              </a:rPr>
              <a:t>Helling, J</a:t>
            </a:r>
            <a:r>
              <a:rPr lang="es-MX" sz="2400" dirty="0">
                <a:latin typeface="Arial" pitchFamily="34" charset="0"/>
                <a:cs typeface="Arial" pitchFamily="34" charset="0"/>
              </a:rPr>
              <a:t>. R. (2006</a:t>
            </a:r>
            <a:r>
              <a:rPr lang="es-MX" sz="2400" dirty="0" smtClean="0">
                <a:latin typeface="Arial" pitchFamily="34" charset="0"/>
                <a:cs typeface="Arial" pitchFamily="34" charset="0"/>
              </a:rPr>
              <a:t>). </a:t>
            </a:r>
            <a:r>
              <a:rPr lang="es-MX" sz="2400" i="1" dirty="0" smtClean="0">
                <a:latin typeface="Arial" pitchFamily="34" charset="0"/>
                <a:cs typeface="Arial" pitchFamily="34" charset="0"/>
              </a:rPr>
              <a:t>La práctica del Derecho Notarial.</a:t>
            </a:r>
            <a:r>
              <a:rPr lang="es-MX" sz="2400" dirty="0" smtClean="0">
                <a:latin typeface="Arial" pitchFamily="34" charset="0"/>
                <a:cs typeface="Arial" pitchFamily="34" charset="0"/>
              </a:rPr>
              <a:t> México </a:t>
            </a:r>
            <a:r>
              <a:rPr lang="es-MX" sz="2400" dirty="0">
                <a:latin typeface="Arial" pitchFamily="34" charset="0"/>
                <a:cs typeface="Arial" pitchFamily="34" charset="0"/>
              </a:rPr>
              <a:t>D.F.  </a:t>
            </a:r>
            <a:r>
              <a:rPr lang="es-MX" sz="2400" dirty="0" smtClean="0">
                <a:latin typeface="Arial" pitchFamily="34" charset="0"/>
                <a:cs typeface="Arial" pitchFamily="34" charset="0"/>
              </a:rPr>
              <a:t>McGraw-Hill.</a:t>
            </a:r>
          </a:p>
          <a:p>
            <a:pPr algn="just"/>
            <a:endParaRPr lang="es-MX" sz="2400" dirty="0" smtClean="0">
              <a:latin typeface="Arial" pitchFamily="34" charset="0"/>
              <a:cs typeface="Arial" pitchFamily="34" charset="0"/>
            </a:endParaRPr>
          </a:p>
          <a:p>
            <a:pPr algn="just"/>
            <a:r>
              <a:rPr lang="es-MX" sz="2400" dirty="0" smtClean="0">
                <a:latin typeface="Arial" pitchFamily="34" charset="0"/>
                <a:cs typeface="Arial" pitchFamily="34" charset="0"/>
              </a:rPr>
              <a:t>Teresa</a:t>
            </a:r>
            <a:r>
              <a:rPr lang="es-MX" sz="2400" dirty="0">
                <a:latin typeface="Arial" panose="020B0604020202020204" pitchFamily="34" charset="0"/>
                <a:cs typeface="Arial" panose="020B0604020202020204" pitchFamily="34" charset="0"/>
              </a:rPr>
              <a:t>, C. y. (s.f.). </a:t>
            </a:r>
            <a:r>
              <a:rPr lang="es-MX" sz="2400" i="1" dirty="0">
                <a:latin typeface="Arial" panose="020B0604020202020204" pitchFamily="34" charset="0"/>
                <a:cs typeface="Arial" panose="020B0604020202020204" pitchFamily="34" charset="0"/>
              </a:rPr>
              <a:t>Derecho Notarial y Registral.</a:t>
            </a:r>
            <a:r>
              <a:rPr lang="es-MX" sz="2400" dirty="0">
                <a:latin typeface="Arial" panose="020B0604020202020204" pitchFamily="34" charset="0"/>
                <a:cs typeface="Arial" panose="020B0604020202020204" pitchFamily="34" charset="0"/>
              </a:rPr>
              <a:t> México, D.F.: Porrúa.</a:t>
            </a:r>
          </a:p>
          <a:p>
            <a:pPr lvl="0" algn="just"/>
            <a:endParaRPr lang="es-MX" sz="2400" dirty="0" smtClean="0">
              <a:latin typeface="Arial" pitchFamily="34" charset="0"/>
              <a:cs typeface="Arial" pitchFamily="34" charset="0"/>
            </a:endParaRPr>
          </a:p>
          <a:p>
            <a:pPr lvl="0" algn="just"/>
            <a:endParaRPr lang="es-MX" sz="2400" dirty="0">
              <a:latin typeface="Arial" pitchFamily="34" charset="0"/>
              <a:cs typeface="Arial" pitchFamily="34" charset="0"/>
            </a:endParaRPr>
          </a:p>
          <a:p>
            <a:pPr algn="just"/>
            <a:endParaRPr lang="es-MX" dirty="0"/>
          </a:p>
          <a:p>
            <a:endParaRPr lang="es-MX" dirty="0"/>
          </a:p>
        </p:txBody>
      </p:sp>
    </p:spTree>
    <p:extLst>
      <p:ext uri="{BB962C8B-B14F-4D97-AF65-F5344CB8AC3E}">
        <p14:creationId xmlns:p14="http://schemas.microsoft.com/office/powerpoint/2010/main" val="36003527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b="1" dirty="0" smtClean="0">
                <a:latin typeface="Arial" pitchFamily="34" charset="0"/>
                <a:cs typeface="Arial" pitchFamily="34" charset="0"/>
              </a:rPr>
              <a:t>Abstract</a:t>
            </a:r>
            <a:r>
              <a:rPr lang="es-MX" b="1" dirty="0">
                <a:latin typeface="Arial" pitchFamily="34" charset="0"/>
                <a:cs typeface="Arial" pitchFamily="34" charset="0"/>
              </a:rPr>
              <a:t/>
            </a:r>
            <a:br>
              <a:rPr lang="es-MX" b="1" dirty="0">
                <a:latin typeface="Arial" pitchFamily="34" charset="0"/>
                <a:cs typeface="Arial" pitchFamily="34" charset="0"/>
              </a:rPr>
            </a:br>
            <a:endParaRPr lang="es-MX" dirty="0"/>
          </a:p>
        </p:txBody>
      </p:sp>
      <p:sp>
        <p:nvSpPr>
          <p:cNvPr id="3" name="2 Marcador de contenido"/>
          <p:cNvSpPr>
            <a:spLocks noGrp="1"/>
          </p:cNvSpPr>
          <p:nvPr>
            <p:ph idx="1"/>
          </p:nvPr>
        </p:nvSpPr>
        <p:spPr>
          <a:xfrm>
            <a:off x="467544" y="1340768"/>
            <a:ext cx="8229600" cy="4525963"/>
          </a:xfrm>
        </p:spPr>
        <p:txBody>
          <a:bodyPr>
            <a:normAutofit/>
          </a:bodyPr>
          <a:lstStyle/>
          <a:p>
            <a:pPr marL="0" indent="0" algn="just">
              <a:buNone/>
            </a:pPr>
            <a:r>
              <a:rPr lang="en-US" sz="1800" dirty="0">
                <a:latin typeface="Arial" panose="020B0604020202020204" pitchFamily="34" charset="0"/>
                <a:cs typeface="Arial" panose="020B0604020202020204" pitchFamily="34" charset="0"/>
              </a:rPr>
              <a:t>The Notarial Law is the set of doctrines and legal rules governing the organization of Notaries, the notary function and the formal theory of public instrument. </a:t>
            </a:r>
          </a:p>
          <a:p>
            <a:pPr marL="0" indent="0" algn="just">
              <a:buNone/>
            </a:pPr>
            <a:r>
              <a:rPr lang="en-US" sz="1800" dirty="0">
                <a:latin typeface="Arial" panose="020B0604020202020204" pitchFamily="34" charset="0"/>
                <a:cs typeface="Arial" panose="020B0604020202020204" pitchFamily="34" charset="0"/>
              </a:rPr>
              <a:t>The notary is an option under the executive, though he delegates to others, by providing patent Notary Public, who shall act within the competent judicial districts. Also the notary to perform their duties to the executive may propose the appointment of an attached Notary, who will serve in the protocol. </a:t>
            </a:r>
          </a:p>
          <a:p>
            <a:pPr marL="0" indent="0" algn="just">
              <a:buNone/>
            </a:pPr>
            <a:endParaRPr lang="en-US" sz="1800" dirty="0">
              <a:latin typeface="Arial" panose="020B0604020202020204" pitchFamily="34" charset="0"/>
              <a:cs typeface="Arial" panose="020B0604020202020204" pitchFamily="34" charset="0"/>
            </a:endParaRPr>
          </a:p>
          <a:p>
            <a:pPr marL="0" indent="0" algn="just">
              <a:buNone/>
            </a:pPr>
            <a:r>
              <a:rPr lang="en-US" sz="1800" dirty="0">
                <a:latin typeface="Arial" panose="020B0604020202020204" pitchFamily="34" charset="0"/>
                <a:cs typeface="Arial" panose="020B0604020202020204" pitchFamily="34" charset="0"/>
              </a:rPr>
              <a:t>Patent notary is for life, however, may be revoked or suspended if budgets in a law materialize. </a:t>
            </a:r>
            <a:endParaRPr lang="en-US" sz="1800" dirty="0" smtClean="0">
              <a:latin typeface="Arial" panose="020B0604020202020204" pitchFamily="34" charset="0"/>
              <a:cs typeface="Arial" panose="020B0604020202020204" pitchFamily="34" charset="0"/>
            </a:endParaRPr>
          </a:p>
          <a:p>
            <a:pPr marL="0" indent="0" algn="just">
              <a:buNone/>
            </a:pPr>
            <a:endParaRPr lang="es-MX" sz="1800" b="1" dirty="0" smtClean="0">
              <a:latin typeface="Arial" pitchFamily="34" charset="0"/>
              <a:cs typeface="Arial" pitchFamily="34" charset="0"/>
            </a:endParaRPr>
          </a:p>
          <a:p>
            <a:pPr marL="0" indent="0" algn="just">
              <a:buNone/>
            </a:pPr>
            <a:r>
              <a:rPr lang="es-MX" sz="1800" b="1" dirty="0" smtClean="0">
                <a:latin typeface="Arial" pitchFamily="34" charset="0"/>
                <a:cs typeface="Arial" pitchFamily="34" charset="0"/>
              </a:rPr>
              <a:t>Keywords.</a:t>
            </a:r>
            <a:endParaRPr lang="es-MX" sz="1800" dirty="0" smtClean="0">
              <a:latin typeface="Arial" pitchFamily="34" charset="0"/>
              <a:cs typeface="Arial" pitchFamily="34" charset="0"/>
            </a:endParaRPr>
          </a:p>
          <a:p>
            <a:pPr marL="0" indent="0" algn="just">
              <a:buNone/>
            </a:pPr>
            <a:r>
              <a:rPr lang="en-US" sz="1800" dirty="0">
                <a:latin typeface="Arial" pitchFamily="34" charset="0"/>
                <a:cs typeface="Arial" pitchFamily="34" charset="0"/>
              </a:rPr>
              <a:t>Notary Public Notaries Act, Theoretical Examination, Practical Examination, patent, executive. </a:t>
            </a:r>
            <a:endParaRPr lang="es-MX" sz="1800" dirty="0" smtClean="0">
              <a:latin typeface="Arial" pitchFamily="34" charset="0"/>
              <a:cs typeface="Arial" pitchFamily="34" charset="0"/>
            </a:endParaRPr>
          </a:p>
        </p:txBody>
      </p:sp>
    </p:spTree>
    <p:extLst>
      <p:ext uri="{BB962C8B-B14F-4D97-AF65-F5344CB8AC3E}">
        <p14:creationId xmlns:p14="http://schemas.microsoft.com/office/powerpoint/2010/main" val="8169306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67544" y="620688"/>
            <a:ext cx="8229600" cy="1143000"/>
          </a:xfrm>
        </p:spPr>
        <p:txBody>
          <a:bodyPr>
            <a:normAutofit fontScale="90000"/>
          </a:bodyPr>
          <a:lstStyle/>
          <a:p>
            <a:r>
              <a:rPr lang="es-MX" dirty="0"/>
              <a:t/>
            </a:r>
            <a:br>
              <a:rPr lang="es-MX" dirty="0"/>
            </a:br>
            <a:r>
              <a:rPr lang="es-MX" b="1" dirty="0">
                <a:latin typeface="Arial" pitchFamily="34" charset="0"/>
                <a:cs typeface="Arial" pitchFamily="34" charset="0"/>
              </a:rPr>
              <a:t>Objetivo general:</a:t>
            </a:r>
            <a:br>
              <a:rPr lang="es-MX" b="1" dirty="0">
                <a:latin typeface="Arial" pitchFamily="34" charset="0"/>
                <a:cs typeface="Arial" pitchFamily="34" charset="0"/>
              </a:rPr>
            </a:br>
            <a:r>
              <a:rPr lang="es-MX" b="1" dirty="0">
                <a:latin typeface="Arial" pitchFamily="34" charset="0"/>
                <a:cs typeface="Arial" pitchFamily="34" charset="0"/>
              </a:rPr>
              <a:t/>
            </a:r>
            <a:br>
              <a:rPr lang="es-MX" b="1" dirty="0">
                <a:latin typeface="Arial" pitchFamily="34" charset="0"/>
                <a:cs typeface="Arial" pitchFamily="34" charset="0"/>
              </a:rPr>
            </a:br>
            <a:endParaRPr lang="es-MX" dirty="0"/>
          </a:p>
        </p:txBody>
      </p:sp>
      <p:sp>
        <p:nvSpPr>
          <p:cNvPr id="6" name="5 Marcador de contenido"/>
          <p:cNvSpPr>
            <a:spLocks noGrp="1"/>
          </p:cNvSpPr>
          <p:nvPr>
            <p:ph idx="1"/>
          </p:nvPr>
        </p:nvSpPr>
        <p:spPr/>
        <p:txBody>
          <a:bodyPr>
            <a:normAutofit/>
          </a:bodyPr>
          <a:lstStyle/>
          <a:p>
            <a:pPr algn="just"/>
            <a:endParaRPr lang="es-ES" sz="2800" dirty="0" smtClean="0">
              <a:latin typeface="Arial" panose="020B0604020202020204" pitchFamily="34" charset="0"/>
              <a:cs typeface="Arial" panose="020B0604020202020204" pitchFamily="34" charset="0"/>
            </a:endParaRPr>
          </a:p>
          <a:p>
            <a:pPr algn="just"/>
            <a:r>
              <a:rPr lang="es-ES" sz="2800" dirty="0" smtClean="0">
                <a:latin typeface="Arial" panose="020B0604020202020204" pitchFamily="34" charset="0"/>
                <a:cs typeface="Arial" panose="020B0604020202020204" pitchFamily="34" charset="0"/>
              </a:rPr>
              <a:t>Que </a:t>
            </a:r>
            <a:r>
              <a:rPr lang="es-ES" sz="2800" dirty="0">
                <a:latin typeface="Arial" panose="020B0604020202020204" pitchFamily="34" charset="0"/>
                <a:cs typeface="Arial" panose="020B0604020202020204" pitchFamily="34" charset="0"/>
              </a:rPr>
              <a:t>el alumno materialice los actos y hechos jurídicos, contratos (fuente de las obligaciones), aplique la fuente de las obligaciones, dando forma y formalismos a los contratos y aprenda a elaborar contratos.</a:t>
            </a:r>
            <a:endParaRPr lang="es-MX" sz="28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95536" y="1052736"/>
            <a:ext cx="8280920" cy="4832092"/>
          </a:xfrm>
          <a:prstGeom prst="rect">
            <a:avLst/>
          </a:prstGeom>
          <a:noFill/>
        </p:spPr>
        <p:txBody>
          <a:bodyPr wrap="square" rtlCol="0">
            <a:spAutoFit/>
          </a:bodyPr>
          <a:lstStyle/>
          <a:p>
            <a:pPr algn="just"/>
            <a:r>
              <a:rPr lang="es-MX" sz="2800" b="1" dirty="0">
                <a:latin typeface="Arial" pitchFamily="34" charset="0"/>
                <a:cs typeface="Arial" pitchFamily="34" charset="0"/>
              </a:rPr>
              <a:t>Nombre de la </a:t>
            </a:r>
            <a:r>
              <a:rPr lang="es-MX" sz="2800" b="1" dirty="0" smtClean="0">
                <a:latin typeface="Arial" pitchFamily="34" charset="0"/>
                <a:cs typeface="Arial" pitchFamily="34" charset="0"/>
              </a:rPr>
              <a:t>unidad:</a:t>
            </a:r>
            <a:r>
              <a:rPr lang="es-MX" sz="2800" dirty="0" smtClean="0">
                <a:latin typeface="Arial" pitchFamily="34" charset="0"/>
                <a:cs typeface="Arial" pitchFamily="34" charset="0"/>
              </a:rPr>
              <a:t> </a:t>
            </a:r>
            <a:endParaRPr lang="es-MX" sz="2800" b="1" dirty="0" smtClean="0">
              <a:latin typeface="Arial" pitchFamily="34" charset="0"/>
              <a:cs typeface="Arial" pitchFamily="34" charset="0"/>
            </a:endParaRPr>
          </a:p>
          <a:p>
            <a:pPr algn="just"/>
            <a:endParaRPr lang="es-MX" sz="2800" b="1" dirty="0" smtClean="0">
              <a:latin typeface="Arial" pitchFamily="34" charset="0"/>
              <a:cs typeface="Arial" pitchFamily="34" charset="0"/>
            </a:endParaRPr>
          </a:p>
          <a:p>
            <a:pPr algn="just"/>
            <a:r>
              <a:rPr lang="es-MX" sz="2800" b="1" dirty="0" smtClean="0">
                <a:latin typeface="Arial" pitchFamily="34" charset="0"/>
                <a:cs typeface="Arial" pitchFamily="34" charset="0"/>
              </a:rPr>
              <a:t>UNIDAD </a:t>
            </a:r>
            <a:r>
              <a:rPr lang="es-MX" sz="2800" b="1" dirty="0" smtClean="0">
                <a:latin typeface="Arial" pitchFamily="34" charset="0"/>
                <a:cs typeface="Arial" pitchFamily="34" charset="0"/>
              </a:rPr>
              <a:t>II: </a:t>
            </a:r>
            <a:r>
              <a:rPr lang="es-ES" sz="2800" b="1" dirty="0"/>
              <a:t>N</a:t>
            </a:r>
            <a:r>
              <a:rPr lang="es-ES" sz="2800" b="1" dirty="0" smtClean="0"/>
              <a:t>otario</a:t>
            </a:r>
            <a:endParaRPr lang="es-MX" sz="2800" b="1" dirty="0"/>
          </a:p>
          <a:p>
            <a:pPr algn="just"/>
            <a:endParaRPr lang="es-MX" sz="2800" b="1" dirty="0">
              <a:latin typeface="Arial" pitchFamily="34" charset="0"/>
              <a:cs typeface="Arial" pitchFamily="34" charset="0"/>
            </a:endParaRPr>
          </a:p>
          <a:p>
            <a:pPr algn="just"/>
            <a:endParaRPr lang="es-MX" sz="2800" b="1" dirty="0">
              <a:latin typeface="Arial" pitchFamily="34" charset="0"/>
              <a:cs typeface="Arial" pitchFamily="34" charset="0"/>
            </a:endParaRPr>
          </a:p>
          <a:p>
            <a:pPr algn="just"/>
            <a:r>
              <a:rPr lang="es-MX" sz="2800" b="1" dirty="0">
                <a:latin typeface="Arial" pitchFamily="34" charset="0"/>
                <a:cs typeface="Arial" pitchFamily="34" charset="0"/>
              </a:rPr>
              <a:t>Objetivo de la </a:t>
            </a:r>
            <a:r>
              <a:rPr lang="es-MX" sz="2800" b="1" dirty="0" smtClean="0">
                <a:latin typeface="Arial" pitchFamily="34" charset="0"/>
                <a:cs typeface="Arial" pitchFamily="34" charset="0"/>
              </a:rPr>
              <a:t>unidad: </a:t>
            </a:r>
            <a:r>
              <a:rPr lang="es-ES" sz="2800" dirty="0" smtClean="0"/>
              <a:t>Analizará </a:t>
            </a:r>
            <a:r>
              <a:rPr lang="es-ES" sz="2800" dirty="0"/>
              <a:t>y </a:t>
            </a:r>
            <a:r>
              <a:rPr lang="es-ES" sz="2800" dirty="0" smtClean="0"/>
              <a:t>explicará </a:t>
            </a:r>
            <a:r>
              <a:rPr lang="es-ES" sz="2800" dirty="0"/>
              <a:t>el concepto y función del notario, sus atribuciones, facultades y requisitos para ser notario.</a:t>
            </a:r>
            <a:endParaRPr lang="es-MX" sz="2800" dirty="0"/>
          </a:p>
          <a:p>
            <a:pPr algn="just"/>
            <a:r>
              <a:rPr lang="es-ES" sz="2800" b="1" dirty="0"/>
              <a:t> </a:t>
            </a:r>
            <a:endParaRPr lang="es-MX" sz="2800" dirty="0"/>
          </a:p>
          <a:p>
            <a:pPr algn="just"/>
            <a:r>
              <a:rPr lang="es-ES" sz="2800" b="1" dirty="0"/>
              <a:t> </a:t>
            </a:r>
            <a:endParaRPr lang="es-MX" sz="2800" dirty="0"/>
          </a:p>
          <a:p>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51521" y="908720"/>
            <a:ext cx="8568952" cy="4585871"/>
          </a:xfrm>
          <a:prstGeom prst="rect">
            <a:avLst/>
          </a:prstGeom>
          <a:noFill/>
        </p:spPr>
        <p:txBody>
          <a:bodyPr wrap="square" rtlCol="0">
            <a:spAutoFit/>
          </a:bodyPr>
          <a:lstStyle/>
          <a:p>
            <a:pPr algn="just"/>
            <a:endParaRPr lang="es-MX" sz="2800" b="1" dirty="0" smtClean="0">
              <a:latin typeface="Arial" pitchFamily="34" charset="0"/>
              <a:cs typeface="Arial" pitchFamily="34" charset="0"/>
            </a:endParaRPr>
          </a:p>
          <a:p>
            <a:pPr algn="just"/>
            <a:r>
              <a:rPr lang="es-MX" sz="2800" b="1" dirty="0" smtClean="0">
                <a:latin typeface="Arial" pitchFamily="34" charset="0"/>
                <a:cs typeface="Arial" pitchFamily="34" charset="0"/>
              </a:rPr>
              <a:t>Tema: </a:t>
            </a:r>
            <a:r>
              <a:rPr lang="es-MX" sz="2800" b="1" dirty="0" smtClean="0">
                <a:latin typeface="Arial" pitchFamily="34" charset="0"/>
                <a:cs typeface="Arial" pitchFamily="34" charset="0"/>
              </a:rPr>
              <a:t>Requisitos para ser Notario Público.</a:t>
            </a:r>
            <a:endParaRPr lang="es-MX" sz="2800" b="1" dirty="0" smtClean="0">
              <a:latin typeface="Arial" pitchFamily="34" charset="0"/>
              <a:cs typeface="Arial" pitchFamily="34" charset="0"/>
            </a:endParaRPr>
          </a:p>
          <a:p>
            <a:endParaRPr lang="es-MX" sz="2800" b="1" dirty="0">
              <a:latin typeface="Arial" pitchFamily="34" charset="0"/>
              <a:cs typeface="Arial" pitchFamily="34" charset="0"/>
            </a:endParaRPr>
          </a:p>
          <a:p>
            <a:pPr algn="just"/>
            <a:r>
              <a:rPr lang="es-MX" sz="2800" b="1" dirty="0" smtClean="0">
                <a:latin typeface="Arial" pitchFamily="34" charset="0"/>
                <a:cs typeface="Arial" pitchFamily="34" charset="0"/>
              </a:rPr>
              <a:t>Introducción:</a:t>
            </a:r>
          </a:p>
          <a:p>
            <a:pPr algn="just"/>
            <a:endParaRPr lang="es-MX" sz="2000" dirty="0">
              <a:latin typeface="Arial" pitchFamily="34" charset="0"/>
              <a:cs typeface="Arial" pitchFamily="34" charset="0"/>
            </a:endParaRPr>
          </a:p>
          <a:p>
            <a:pPr lvl="0" algn="just"/>
            <a:r>
              <a:rPr lang="es-MX" sz="2000" dirty="0" smtClean="0">
                <a:latin typeface="Arial" pitchFamily="34" charset="0"/>
                <a:cs typeface="Arial" pitchFamily="34" charset="0"/>
              </a:rPr>
              <a:t>Para obtener la patente de Notario Público debe cubrirse una serie de requisitos estipulados en la Ley de Notariado del Estado de Hidalgo, así mismo establece que una vez cubiertos dichos requisitos, debe comparecer el día y hora designado a </a:t>
            </a:r>
            <a:r>
              <a:rPr lang="es-MX" sz="2000" dirty="0">
                <a:latin typeface="Arial" pitchFamily="34" charset="0"/>
                <a:cs typeface="Arial" pitchFamily="34" charset="0"/>
              </a:rPr>
              <a:t>presentar examen práctico que consistirá en la redacción de un instrumento notarial poco </a:t>
            </a:r>
            <a:r>
              <a:rPr lang="es-MX" sz="2000" dirty="0" smtClean="0">
                <a:latin typeface="Arial" pitchFamily="34" charset="0"/>
                <a:cs typeface="Arial" pitchFamily="34" charset="0"/>
              </a:rPr>
              <a:t>fácil y posteriormente el </a:t>
            </a:r>
            <a:r>
              <a:rPr lang="es-MX" sz="2000" dirty="0" smtClean="0">
                <a:latin typeface="Arial" pitchFamily="34" charset="0"/>
                <a:cs typeface="Arial" pitchFamily="34" charset="0"/>
              </a:rPr>
              <a:t>examen teórico ante un jurado.</a:t>
            </a:r>
          </a:p>
          <a:p>
            <a:pPr lvl="0" algn="just"/>
            <a:endParaRPr lang="es-MX" sz="2000" dirty="0">
              <a:latin typeface="Arial" pitchFamily="34" charset="0"/>
              <a:cs typeface="Arial" pitchFamily="34" charset="0"/>
            </a:endParaRPr>
          </a:p>
          <a:p>
            <a:pPr lvl="0" algn="just"/>
            <a:r>
              <a:rPr lang="es-MX" sz="2000" dirty="0" smtClean="0">
                <a:latin typeface="Arial" pitchFamily="34" charset="0"/>
                <a:cs typeface="Arial" pitchFamily="34" charset="0"/>
              </a:rPr>
              <a:t>Concluidas las pruebas el jurado procede a deliberar y a emitir resultados.   </a:t>
            </a:r>
            <a:endParaRPr lang="es-MX" sz="20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Marcador de contenido"/>
          <p:cNvSpPr>
            <a:spLocks noGrp="1"/>
          </p:cNvSpPr>
          <p:nvPr>
            <p:ph idx="1"/>
          </p:nvPr>
        </p:nvSpPr>
        <p:spPr/>
        <p:txBody>
          <a:bodyPr>
            <a:noAutofit/>
          </a:bodyPr>
          <a:lstStyle/>
          <a:p>
            <a:pPr algn="just"/>
            <a:r>
              <a:rPr lang="es-MX" sz="2000" dirty="0" smtClean="0">
                <a:latin typeface="Arial" panose="020B0604020202020204" pitchFamily="34" charset="0"/>
                <a:cs typeface="Arial" panose="020B0604020202020204" pitchFamily="34" charset="0"/>
              </a:rPr>
              <a:t>I</a:t>
            </a:r>
            <a:r>
              <a:rPr lang="es-MX" sz="2000" dirty="0">
                <a:latin typeface="Arial" panose="020B0604020202020204" pitchFamily="34" charset="0"/>
                <a:cs typeface="Arial" panose="020B0604020202020204" pitchFamily="34" charset="0"/>
              </a:rPr>
              <a:t>.- Ser mexicano por nacimiento, en pleno ejercicio de sus derechos y tener </a:t>
            </a:r>
            <a:r>
              <a:rPr lang="es-MX" sz="2000" dirty="0" smtClean="0">
                <a:latin typeface="Arial" panose="020B0604020202020204" pitchFamily="34" charset="0"/>
                <a:cs typeface="Arial" panose="020B0604020202020204" pitchFamily="34" charset="0"/>
              </a:rPr>
              <a:t>buena conducta</a:t>
            </a:r>
            <a:r>
              <a:rPr lang="es-MX" sz="2000" dirty="0">
                <a:latin typeface="Arial" panose="020B0604020202020204" pitchFamily="34" charset="0"/>
                <a:cs typeface="Arial" panose="020B0604020202020204" pitchFamily="34" charset="0"/>
              </a:rPr>
              <a:t>;</a:t>
            </a:r>
          </a:p>
          <a:p>
            <a:pPr algn="just"/>
            <a:endParaRPr lang="es-MX" sz="2000" dirty="0" smtClean="0">
              <a:latin typeface="Arial" panose="020B0604020202020204" pitchFamily="34" charset="0"/>
              <a:cs typeface="Arial" panose="020B0604020202020204" pitchFamily="34" charset="0"/>
            </a:endParaRPr>
          </a:p>
          <a:p>
            <a:pPr algn="just"/>
            <a:r>
              <a:rPr lang="es-MX" sz="2000" dirty="0" smtClean="0">
                <a:latin typeface="Arial" panose="020B0604020202020204" pitchFamily="34" charset="0"/>
                <a:cs typeface="Arial" panose="020B0604020202020204" pitchFamily="34" charset="0"/>
              </a:rPr>
              <a:t>II</a:t>
            </a:r>
            <a:r>
              <a:rPr lang="es-MX" sz="2000" dirty="0">
                <a:latin typeface="Arial" panose="020B0604020202020204" pitchFamily="34" charset="0"/>
                <a:cs typeface="Arial" panose="020B0604020202020204" pitchFamily="34" charset="0"/>
              </a:rPr>
              <a:t>.- Ser ciudadano Hidalguense;</a:t>
            </a:r>
          </a:p>
          <a:p>
            <a:pPr algn="just"/>
            <a:endParaRPr lang="es-MX" sz="2000" dirty="0" smtClean="0">
              <a:latin typeface="Arial" panose="020B0604020202020204" pitchFamily="34" charset="0"/>
              <a:cs typeface="Arial" panose="020B0604020202020204" pitchFamily="34" charset="0"/>
            </a:endParaRPr>
          </a:p>
          <a:p>
            <a:pPr algn="just"/>
            <a:r>
              <a:rPr lang="es-MX" sz="2000" dirty="0" smtClean="0">
                <a:latin typeface="Arial" panose="020B0604020202020204" pitchFamily="34" charset="0"/>
                <a:cs typeface="Arial" panose="020B0604020202020204" pitchFamily="34" charset="0"/>
              </a:rPr>
              <a:t>III</a:t>
            </a:r>
            <a:r>
              <a:rPr lang="es-MX" sz="2000" dirty="0">
                <a:latin typeface="Arial" panose="020B0604020202020204" pitchFamily="34" charset="0"/>
                <a:cs typeface="Arial" panose="020B0604020202020204" pitchFamily="34" charset="0"/>
              </a:rPr>
              <a:t>.- Haber cumplido veinticinco años de edad;</a:t>
            </a:r>
          </a:p>
          <a:p>
            <a:pPr algn="just"/>
            <a:endParaRPr lang="es-MX" sz="2000" dirty="0" smtClean="0">
              <a:latin typeface="Arial" panose="020B0604020202020204" pitchFamily="34" charset="0"/>
              <a:cs typeface="Arial" panose="020B0604020202020204" pitchFamily="34" charset="0"/>
            </a:endParaRPr>
          </a:p>
          <a:p>
            <a:pPr algn="just"/>
            <a:r>
              <a:rPr lang="es-MX" sz="2000" dirty="0" smtClean="0">
                <a:latin typeface="Arial" panose="020B0604020202020204" pitchFamily="34" charset="0"/>
                <a:cs typeface="Arial" panose="020B0604020202020204" pitchFamily="34" charset="0"/>
              </a:rPr>
              <a:t>IV</a:t>
            </a:r>
            <a:r>
              <a:rPr lang="es-MX" sz="2000" dirty="0">
                <a:latin typeface="Arial" panose="020B0604020202020204" pitchFamily="34" charset="0"/>
                <a:cs typeface="Arial" panose="020B0604020202020204" pitchFamily="34" charset="0"/>
              </a:rPr>
              <a:t>.- Tener residencia ininterrumpida en el Estado por más de cinco años </a:t>
            </a:r>
            <a:r>
              <a:rPr lang="es-MX" sz="2000" dirty="0" smtClean="0">
                <a:latin typeface="Arial" panose="020B0604020202020204" pitchFamily="34" charset="0"/>
                <a:cs typeface="Arial" panose="020B0604020202020204" pitchFamily="34" charset="0"/>
              </a:rPr>
              <a:t>anteriores a </a:t>
            </a:r>
            <a:r>
              <a:rPr lang="es-MX" sz="2000" dirty="0">
                <a:latin typeface="Arial" panose="020B0604020202020204" pitchFamily="34" charset="0"/>
                <a:cs typeface="Arial" panose="020B0604020202020204" pitchFamily="34" charset="0"/>
              </a:rPr>
              <a:t>la fecha del examen de oposición</a:t>
            </a:r>
            <a:r>
              <a:rPr lang="es-MX" sz="2000" dirty="0" smtClean="0">
                <a:latin typeface="Arial" panose="020B0604020202020204" pitchFamily="34" charset="0"/>
                <a:cs typeface="Arial" panose="020B0604020202020204" pitchFamily="34" charset="0"/>
              </a:rPr>
              <a:t>;</a:t>
            </a:r>
          </a:p>
          <a:p>
            <a:pPr algn="just"/>
            <a:endParaRPr lang="es-MX" sz="2000" dirty="0" smtClean="0">
              <a:latin typeface="Arial" panose="020B0604020202020204" pitchFamily="34" charset="0"/>
              <a:cs typeface="Arial" panose="020B0604020202020204" pitchFamily="34" charset="0"/>
            </a:endParaRPr>
          </a:p>
          <a:p>
            <a:pPr algn="just"/>
            <a:r>
              <a:rPr lang="es-MX" sz="2000" dirty="0" smtClean="0">
                <a:latin typeface="Arial" panose="020B0604020202020204" pitchFamily="34" charset="0"/>
                <a:cs typeface="Arial" panose="020B0604020202020204" pitchFamily="34" charset="0"/>
              </a:rPr>
              <a:t>V</a:t>
            </a:r>
            <a:r>
              <a:rPr lang="es-MX" sz="2000" dirty="0">
                <a:latin typeface="Arial" panose="020B0604020202020204" pitchFamily="34" charset="0"/>
                <a:cs typeface="Arial" panose="020B0604020202020204" pitchFamily="34" charset="0"/>
              </a:rPr>
              <a:t>.- No tener enfermedad permanente que impida el ejercicio de las facultades intelectuales, ni incapacidad física que impida las funciones del notariado;</a:t>
            </a:r>
          </a:p>
          <a:p>
            <a:pPr algn="just"/>
            <a:endParaRPr lang="es-MX" sz="2000" dirty="0">
              <a:latin typeface="Arial" panose="020B0604020202020204" pitchFamily="34" charset="0"/>
              <a:cs typeface="Arial" panose="020B0604020202020204" pitchFamily="34" charset="0"/>
            </a:endParaRPr>
          </a:p>
        </p:txBody>
      </p:sp>
      <p:sp>
        <p:nvSpPr>
          <p:cNvPr id="6" name="5 Título"/>
          <p:cNvSpPr>
            <a:spLocks noGrp="1"/>
          </p:cNvSpPr>
          <p:nvPr>
            <p:ph type="title"/>
          </p:nvPr>
        </p:nvSpPr>
        <p:spPr/>
        <p:txBody>
          <a:bodyPr>
            <a:normAutofit/>
          </a:bodyPr>
          <a:lstStyle/>
          <a:p>
            <a:r>
              <a:rPr lang="es-MX" dirty="0" smtClean="0"/>
              <a:t>Requisitos para ser notario público.</a:t>
            </a:r>
            <a:endParaRPr lang="es-MX" dirty="0"/>
          </a:p>
        </p:txBody>
      </p:sp>
    </p:spTree>
    <p:extLst>
      <p:ext uri="{BB962C8B-B14F-4D97-AF65-F5344CB8AC3E}">
        <p14:creationId xmlns:p14="http://schemas.microsoft.com/office/powerpoint/2010/main" val="42050531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idx="1"/>
          </p:nvPr>
        </p:nvSpPr>
        <p:spPr>
          <a:xfrm>
            <a:off x="457200" y="908720"/>
            <a:ext cx="8229600" cy="5217443"/>
          </a:xfrm>
        </p:spPr>
        <p:txBody>
          <a:bodyPr>
            <a:normAutofit fontScale="92500" lnSpcReduction="10000"/>
          </a:bodyPr>
          <a:lstStyle/>
          <a:p>
            <a:pPr algn="just"/>
            <a:endParaRPr lang="es-MX" sz="2000" dirty="0" smtClean="0">
              <a:latin typeface="Arial" panose="020B0604020202020204" pitchFamily="34" charset="0"/>
              <a:cs typeface="Arial" panose="020B0604020202020204" pitchFamily="34" charset="0"/>
            </a:endParaRPr>
          </a:p>
          <a:p>
            <a:pPr algn="just"/>
            <a:r>
              <a:rPr lang="es-MX" sz="2000" dirty="0" smtClean="0">
                <a:latin typeface="Arial" panose="020B0604020202020204" pitchFamily="34" charset="0"/>
                <a:cs typeface="Arial" panose="020B0604020202020204" pitchFamily="34" charset="0"/>
              </a:rPr>
              <a:t>VI</a:t>
            </a:r>
            <a:r>
              <a:rPr lang="es-MX" sz="2000" dirty="0">
                <a:latin typeface="Arial" panose="020B0604020202020204" pitchFamily="34" charset="0"/>
                <a:cs typeface="Arial" panose="020B0604020202020204" pitchFamily="34" charset="0"/>
              </a:rPr>
              <a:t>.- Tener título de Licenciado en </a:t>
            </a:r>
            <a:r>
              <a:rPr lang="es-MX" sz="2000" dirty="0" smtClean="0">
                <a:latin typeface="Arial" panose="020B0604020202020204" pitchFamily="34" charset="0"/>
                <a:cs typeface="Arial" panose="020B0604020202020204" pitchFamily="34" charset="0"/>
              </a:rPr>
              <a:t>Derecho, </a:t>
            </a:r>
            <a:r>
              <a:rPr lang="es-MX" sz="2000" dirty="0">
                <a:latin typeface="Arial" panose="020B0604020202020204" pitchFamily="34" charset="0"/>
                <a:cs typeface="Arial" panose="020B0604020202020204" pitchFamily="34" charset="0"/>
              </a:rPr>
              <a:t>con cinco años cuando menos de ejercicio profesional y haber aprobado la materia o curso de Derecho </a:t>
            </a:r>
            <a:r>
              <a:rPr lang="es-MX" sz="2000" dirty="0" smtClean="0">
                <a:latin typeface="Arial" panose="020B0604020202020204" pitchFamily="34" charset="0"/>
                <a:cs typeface="Arial" panose="020B0604020202020204" pitchFamily="34" charset="0"/>
              </a:rPr>
              <a:t>Notarial.</a:t>
            </a:r>
            <a:endParaRPr lang="es-MX" sz="2000" dirty="0">
              <a:latin typeface="Arial" panose="020B0604020202020204" pitchFamily="34" charset="0"/>
              <a:cs typeface="Arial" panose="020B0604020202020204" pitchFamily="34" charset="0"/>
            </a:endParaRPr>
          </a:p>
          <a:p>
            <a:pPr algn="just"/>
            <a:endParaRPr lang="es-MX" sz="2000" dirty="0" smtClean="0">
              <a:latin typeface="Arial" panose="020B0604020202020204" pitchFamily="34" charset="0"/>
              <a:cs typeface="Arial" panose="020B0604020202020204" pitchFamily="34" charset="0"/>
            </a:endParaRPr>
          </a:p>
          <a:p>
            <a:pPr algn="just"/>
            <a:r>
              <a:rPr lang="es-MX" sz="2000" dirty="0">
                <a:latin typeface="Arial" panose="020B0604020202020204" pitchFamily="34" charset="0"/>
                <a:cs typeface="Arial" panose="020B0604020202020204" pitchFamily="34" charset="0"/>
              </a:rPr>
              <a:t>VII.- Acreditar haber tenido práctica notarial ininterrumpida durante dos años bajo la dirección de un Notario Público en el Estado</a:t>
            </a:r>
            <a:r>
              <a:rPr lang="es-MX" sz="2000" dirty="0" smtClean="0">
                <a:latin typeface="Arial" panose="020B0604020202020204" pitchFamily="34" charset="0"/>
                <a:cs typeface="Arial" panose="020B0604020202020204" pitchFamily="34" charset="0"/>
              </a:rPr>
              <a:t>.</a:t>
            </a:r>
          </a:p>
          <a:p>
            <a:pPr algn="just"/>
            <a:endParaRPr lang="es-MX" sz="2000" dirty="0" smtClean="0">
              <a:latin typeface="Arial" panose="020B0604020202020204" pitchFamily="34" charset="0"/>
              <a:cs typeface="Arial" panose="020B0604020202020204" pitchFamily="34" charset="0"/>
            </a:endParaRPr>
          </a:p>
          <a:p>
            <a:pPr algn="just"/>
            <a:r>
              <a:rPr lang="es-MX" sz="2000" dirty="0" smtClean="0">
                <a:latin typeface="Arial" panose="020B0604020202020204" pitchFamily="34" charset="0"/>
                <a:cs typeface="Arial" panose="020B0604020202020204" pitchFamily="34" charset="0"/>
              </a:rPr>
              <a:t>VIII</a:t>
            </a:r>
            <a:r>
              <a:rPr lang="es-MX" sz="2000" dirty="0">
                <a:latin typeface="Arial" panose="020B0604020202020204" pitchFamily="34" charset="0"/>
                <a:cs typeface="Arial" panose="020B0604020202020204" pitchFamily="34" charset="0"/>
              </a:rPr>
              <a:t>.- No haber sido condenado por delito intencional que merezca pena corporal por sentencia ejecutoria;</a:t>
            </a:r>
          </a:p>
          <a:p>
            <a:pPr algn="just"/>
            <a:endParaRPr lang="es-MX" sz="2000" dirty="0">
              <a:latin typeface="Arial" panose="020B0604020202020204" pitchFamily="34" charset="0"/>
              <a:cs typeface="Arial" panose="020B0604020202020204" pitchFamily="34" charset="0"/>
            </a:endParaRPr>
          </a:p>
          <a:p>
            <a:pPr algn="just"/>
            <a:r>
              <a:rPr lang="es-MX" sz="2000" dirty="0">
                <a:latin typeface="Arial" panose="020B0604020202020204" pitchFamily="34" charset="0"/>
                <a:cs typeface="Arial" panose="020B0604020202020204" pitchFamily="34" charset="0"/>
              </a:rPr>
              <a:t>IX.- No pertenecer al estado eclesiástico, ni ser ministro de culto religioso; y</a:t>
            </a:r>
          </a:p>
          <a:p>
            <a:pPr algn="just"/>
            <a:endParaRPr lang="es-MX" sz="2000" dirty="0">
              <a:latin typeface="Arial" panose="020B0604020202020204" pitchFamily="34" charset="0"/>
              <a:cs typeface="Arial" panose="020B0604020202020204" pitchFamily="34" charset="0"/>
            </a:endParaRPr>
          </a:p>
          <a:p>
            <a:pPr algn="just"/>
            <a:r>
              <a:rPr lang="es-MX" sz="2000" dirty="0">
                <a:latin typeface="Arial" panose="020B0604020202020204" pitchFamily="34" charset="0"/>
                <a:cs typeface="Arial" panose="020B0604020202020204" pitchFamily="34" charset="0"/>
              </a:rPr>
              <a:t>X.- Ser aprobado en el examen Teórico-Práctico que se efectuara en los términos de esta Ley.</a:t>
            </a:r>
          </a:p>
          <a:p>
            <a:pPr algn="just"/>
            <a:endParaRPr lang="es-MX" sz="2000" dirty="0">
              <a:latin typeface="Arial" panose="020B0604020202020204" pitchFamily="34" charset="0"/>
              <a:cs typeface="Arial" panose="020B0604020202020204" pitchFamily="34" charset="0"/>
            </a:endParaRPr>
          </a:p>
          <a:p>
            <a:endParaRPr lang="es-MX"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87381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idx="1"/>
          </p:nvPr>
        </p:nvSpPr>
        <p:spPr>
          <a:xfrm>
            <a:off x="872067" y="1844824"/>
            <a:ext cx="7408333" cy="4281339"/>
          </a:xfrm>
        </p:spPr>
        <p:txBody>
          <a:bodyPr>
            <a:normAutofit/>
          </a:bodyPr>
          <a:lstStyle/>
          <a:p>
            <a:r>
              <a:rPr lang="es-MX" sz="2000" dirty="0" smtClean="0">
                <a:latin typeface="Arial" panose="020B0604020202020204" pitchFamily="34" charset="0"/>
                <a:cs typeface="Arial" panose="020B0604020202020204" pitchFamily="34" charset="0"/>
              </a:rPr>
              <a:t>1.- Notaría vacante o de nueva creación.</a:t>
            </a:r>
          </a:p>
          <a:p>
            <a:endParaRPr lang="es-MX" sz="2000" dirty="0" smtClean="0">
              <a:latin typeface="Arial" panose="020B0604020202020204" pitchFamily="34" charset="0"/>
              <a:cs typeface="Arial" panose="020B0604020202020204" pitchFamily="34" charset="0"/>
            </a:endParaRPr>
          </a:p>
          <a:p>
            <a:r>
              <a:rPr lang="es-MX" sz="2000" dirty="0" smtClean="0">
                <a:latin typeface="Arial" panose="020B0604020202020204" pitchFamily="34" charset="0"/>
                <a:cs typeface="Arial" panose="020B0604020202020204" pitchFamily="34" charset="0"/>
              </a:rPr>
              <a:t>2</a:t>
            </a:r>
            <a:r>
              <a:rPr lang="es-MX" sz="2000" dirty="0" smtClean="0">
                <a:latin typeface="Arial" panose="020B0604020202020204" pitchFamily="34" charset="0"/>
                <a:cs typeface="Arial" panose="020B0604020202020204" pitchFamily="34" charset="0"/>
              </a:rPr>
              <a:t>.- Ejecutivo publica la convocatoria.</a:t>
            </a:r>
          </a:p>
          <a:p>
            <a:pPr algn="just"/>
            <a:endParaRPr lang="es-MX" sz="2000" dirty="0" smtClean="0">
              <a:latin typeface="Arial" panose="020B0604020202020204" pitchFamily="34" charset="0"/>
              <a:cs typeface="Arial" panose="020B0604020202020204" pitchFamily="34" charset="0"/>
            </a:endParaRPr>
          </a:p>
          <a:p>
            <a:pPr algn="just"/>
            <a:r>
              <a:rPr lang="es-MX" sz="2000" dirty="0" smtClean="0">
                <a:latin typeface="Arial" panose="020B0604020202020204" pitchFamily="34" charset="0"/>
                <a:cs typeface="Arial" panose="020B0604020202020204" pitchFamily="34" charset="0"/>
              </a:rPr>
              <a:t>3</a:t>
            </a:r>
            <a:r>
              <a:rPr lang="es-MX" sz="2000" dirty="0" smtClean="0">
                <a:latin typeface="Arial" panose="020B0604020202020204" pitchFamily="34" charset="0"/>
                <a:cs typeface="Arial" panose="020B0604020202020204" pitchFamily="34" charset="0"/>
              </a:rPr>
              <a:t>.- </a:t>
            </a:r>
            <a:r>
              <a:rPr lang="es-MX" sz="2000" dirty="0">
                <a:latin typeface="Arial" panose="020B0604020202020204" pitchFamily="34" charset="0"/>
                <a:cs typeface="Arial" panose="020B0604020202020204" pitchFamily="34" charset="0"/>
              </a:rPr>
              <a:t>En un plazo de treinta días hábiles contados a partir de la fecha de la última publicación, los aspirantes deberán acudir ante la Secretaría, a presentar su solicitud para ser admitidos al examen de </a:t>
            </a:r>
            <a:r>
              <a:rPr lang="es-MX" sz="2000" dirty="0" smtClean="0">
                <a:latin typeface="Arial" panose="020B0604020202020204" pitchFamily="34" charset="0"/>
                <a:cs typeface="Arial" panose="020B0604020202020204" pitchFamily="34" charset="0"/>
              </a:rPr>
              <a:t>oposición, con las respectiva documentación. </a:t>
            </a:r>
            <a:endParaRPr lang="es-MX" sz="2000" dirty="0">
              <a:latin typeface="Arial" panose="020B0604020202020204" pitchFamily="34" charset="0"/>
              <a:cs typeface="Arial" panose="020B0604020202020204" pitchFamily="34" charset="0"/>
            </a:endParaRPr>
          </a:p>
        </p:txBody>
      </p:sp>
      <p:sp>
        <p:nvSpPr>
          <p:cNvPr id="4" name="3 Título"/>
          <p:cNvSpPr>
            <a:spLocks noGrp="1"/>
          </p:cNvSpPr>
          <p:nvPr>
            <p:ph type="title"/>
          </p:nvPr>
        </p:nvSpPr>
        <p:spPr/>
        <p:txBody>
          <a:bodyPr>
            <a:normAutofit fontScale="90000"/>
          </a:bodyPr>
          <a:lstStyle/>
          <a:p>
            <a:r>
              <a:rPr lang="es-MX" dirty="0" smtClean="0"/>
              <a:t>	</a:t>
            </a:r>
            <a:r>
              <a:rPr lang="es-MX" sz="4000" dirty="0" smtClean="0">
                <a:latin typeface="Arial" panose="020B0604020202020204" pitchFamily="34" charset="0"/>
                <a:cs typeface="Arial" panose="020B0604020202020204" pitchFamily="34" charset="0"/>
              </a:rPr>
              <a:t>Proceso para obtener la patente de Notario Público.</a:t>
            </a:r>
            <a:endParaRPr lang="es-MX" sz="4000" dirty="0">
              <a:latin typeface="Arial" panose="020B0604020202020204" pitchFamily="34" charset="0"/>
              <a:cs typeface="Arial" panose="020B0604020202020204" pitchFamily="34" charset="0"/>
            </a:endParaRPr>
          </a:p>
        </p:txBody>
      </p:sp>
      <p:sp>
        <p:nvSpPr>
          <p:cNvPr id="6" name="5 Flecha izquierda">
            <a:hlinkClick r:id="rId2" action="ppaction://hlinksldjump" highlightClick="1"/>
          </p:cNvPr>
          <p:cNvSpPr/>
          <p:nvPr/>
        </p:nvSpPr>
        <p:spPr>
          <a:xfrm>
            <a:off x="3635896" y="4725144"/>
            <a:ext cx="489204" cy="24231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404255580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606</TotalTime>
  <Words>1629</Words>
  <Application>Microsoft Office PowerPoint</Application>
  <PresentationFormat>Presentación en pantalla (4:3)</PresentationFormat>
  <Paragraphs>147</Paragraphs>
  <Slides>26</Slides>
  <Notes>0</Notes>
  <HiddenSlides>0</HiddenSlides>
  <MMClips>0</MMClips>
  <ScaleCrop>false</ScaleCrop>
  <HeadingPairs>
    <vt:vector size="4" baseType="variant">
      <vt:variant>
        <vt:lpstr>Tema</vt:lpstr>
      </vt:variant>
      <vt:variant>
        <vt:i4>1</vt:i4>
      </vt:variant>
      <vt:variant>
        <vt:lpstr>Títulos de diapositiva</vt:lpstr>
      </vt:variant>
      <vt:variant>
        <vt:i4>26</vt:i4>
      </vt:variant>
    </vt:vector>
  </HeadingPairs>
  <TitlesOfParts>
    <vt:vector size="27" baseType="lpstr">
      <vt:lpstr>Tema de Office</vt:lpstr>
      <vt:lpstr>Presentación de PowerPoint</vt:lpstr>
      <vt:lpstr>Presentación de PowerPoint</vt:lpstr>
      <vt:lpstr>Abstract </vt:lpstr>
      <vt:lpstr> Objetivo general:  </vt:lpstr>
      <vt:lpstr>Presentación de PowerPoint</vt:lpstr>
      <vt:lpstr>Presentación de PowerPoint</vt:lpstr>
      <vt:lpstr>Requisitos para ser notario público.</vt:lpstr>
      <vt:lpstr>Presentación de PowerPoint</vt:lpstr>
      <vt:lpstr> Proceso para obtener la patente de Notario Público.</vt:lpstr>
      <vt:lpstr>Presentación de PowerPoint</vt:lpstr>
      <vt:lpstr>Jurado.</vt:lpstr>
      <vt:lpstr>Prueba práctica</vt:lpstr>
      <vt:lpstr>Procedimiento.</vt:lpstr>
      <vt:lpstr>Tiempo.</vt:lpstr>
      <vt:lpstr>¿Como se realiza?</vt:lpstr>
      <vt:lpstr>Resultados.</vt:lpstr>
      <vt:lpstr>Presentación de PowerPoint</vt:lpstr>
      <vt:lpstr>Presentación de PowerPoint</vt:lpstr>
      <vt:lpstr>Presentación de PowerPoint</vt:lpstr>
      <vt:lpstr>¿Y si no se presenta el aspirante?</vt:lpstr>
      <vt:lpstr>Patente</vt:lpstr>
      <vt:lpstr>Inscripción de la patente.</vt:lpstr>
      <vt:lpstr>Publicación del nombramiento.</vt:lpstr>
      <vt:lpstr>Registro del sello.</vt:lpstr>
      <vt:lpstr>Libro “Registro de Notarios Públicos”</vt:lpstr>
      <vt:lpstr>Bibliografía del tema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Rosa Ortiz</cp:lastModifiedBy>
  <cp:revision>56</cp:revision>
  <dcterms:created xsi:type="dcterms:W3CDTF">2012-08-07T16:35:15Z</dcterms:created>
  <dcterms:modified xsi:type="dcterms:W3CDTF">2014-03-19T20:34:09Z</dcterms:modified>
</cp:coreProperties>
</file>